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 id="2147483692" r:id="rId3"/>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3004800" cy="9753600"/>
  <p:notesSz cx="6858000" cy="9144000"/>
  <p:embeddedFontLst>
    <p:embeddedFont>
      <p:font typeface="M PLUS 1p" panose="020B0604020202020204" charset="-128"/>
      <p:regular r:id="rId58"/>
      <p:bold r:id="rId59"/>
    </p:embeddedFont>
    <p:embeddedFont>
      <p:font typeface="Helvetica Neue" panose="020B0604020202020204" charset="0"/>
      <p:regular r:id="rId60"/>
      <p:bold r:id="rId61"/>
      <p:italic r:id="rId62"/>
      <p:boldItalic r:id="rId63"/>
    </p:embeddedFont>
    <p:embeddedFont>
      <p:font typeface="Nunito" pitchFamily="2" charset="-93"/>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0139D-B8EB-49D3-B5A0-2CCAC0A384E1}" v="7" dt="2022-02-13T03:58:11.883"/>
  </p1510:revLst>
</p1510:revInfo>
</file>

<file path=ppt/tableStyles.xml><?xml version="1.0" encoding="utf-8"?>
<a:tblStyleLst xmlns:a="http://schemas.openxmlformats.org/drawingml/2006/main" def="{70D45598-A89F-4CF1-95F2-14EB45D14CBB}">
  <a:tblStyle styleId="{70D45598-A89F-4CF1-95F2-14EB45D14CBB}"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0B57AD2E-BAA9-46B3-82D5-38352B85D3D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06F0139D-B8EB-49D3-B5A0-2CCAC0A384E1}"/>
    <pc:docChg chg="custSel modSld">
      <pc:chgData name="NGUYEN THE DUC 20194515" userId="32441812-81b6-4178-b027-38d89a7cfb09" providerId="ADAL" clId="{06F0139D-B8EB-49D3-B5A0-2CCAC0A384E1}" dt="2022-02-13T04:20:41.877" v="20" actId="13926"/>
      <pc:docMkLst>
        <pc:docMk/>
      </pc:docMkLst>
      <pc:sldChg chg="modSp mod">
        <pc:chgData name="NGUYEN THE DUC 20194515" userId="32441812-81b6-4178-b027-38d89a7cfb09" providerId="ADAL" clId="{06F0139D-B8EB-49D3-B5A0-2CCAC0A384E1}" dt="2022-02-13T03:58:36.915" v="18" actId="20577"/>
        <pc:sldMkLst>
          <pc:docMk/>
          <pc:sldMk cId="0" sldId="266"/>
        </pc:sldMkLst>
        <pc:graphicFrameChg chg="mod modGraphic">
          <ac:chgData name="NGUYEN THE DUC 20194515" userId="32441812-81b6-4178-b027-38d89a7cfb09" providerId="ADAL" clId="{06F0139D-B8EB-49D3-B5A0-2CCAC0A384E1}" dt="2022-02-13T03:58:36.915" v="18" actId="20577"/>
          <ac:graphicFrameMkLst>
            <pc:docMk/>
            <pc:sldMk cId="0" sldId="266"/>
            <ac:graphicFrameMk id="332" creationId="{00000000-0000-0000-0000-000000000000}"/>
          </ac:graphicFrameMkLst>
        </pc:graphicFrameChg>
      </pc:sldChg>
      <pc:sldChg chg="modSp mod">
        <pc:chgData name="NGUYEN THE DUC 20194515" userId="32441812-81b6-4178-b027-38d89a7cfb09" providerId="ADAL" clId="{06F0139D-B8EB-49D3-B5A0-2CCAC0A384E1}" dt="2022-02-13T03:55:57.161" v="1" actId="27636"/>
        <pc:sldMkLst>
          <pc:docMk/>
          <pc:sldMk cId="0" sldId="295"/>
        </pc:sldMkLst>
        <pc:spChg chg="mod">
          <ac:chgData name="NGUYEN THE DUC 20194515" userId="32441812-81b6-4178-b027-38d89a7cfb09" providerId="ADAL" clId="{06F0139D-B8EB-49D3-B5A0-2CCAC0A384E1}" dt="2022-02-13T03:55:57.161" v="1" actId="27636"/>
          <ac:spMkLst>
            <pc:docMk/>
            <pc:sldMk cId="0" sldId="295"/>
            <ac:spMk id="547" creationId="{00000000-0000-0000-0000-000000000000}"/>
          </ac:spMkLst>
        </pc:spChg>
      </pc:sldChg>
      <pc:sldChg chg="modSp mod">
        <pc:chgData name="NGUYEN THE DUC 20194515" userId="32441812-81b6-4178-b027-38d89a7cfb09" providerId="ADAL" clId="{06F0139D-B8EB-49D3-B5A0-2CCAC0A384E1}" dt="2022-02-13T04:16:05.152" v="19" actId="13926"/>
        <pc:sldMkLst>
          <pc:docMk/>
          <pc:sldMk cId="0" sldId="304"/>
        </pc:sldMkLst>
        <pc:spChg chg="mod">
          <ac:chgData name="NGUYEN THE DUC 20194515" userId="32441812-81b6-4178-b027-38d89a7cfb09" providerId="ADAL" clId="{06F0139D-B8EB-49D3-B5A0-2CCAC0A384E1}" dt="2022-02-13T04:16:05.152" v="19" actId="13926"/>
          <ac:spMkLst>
            <pc:docMk/>
            <pc:sldMk cId="0" sldId="304"/>
            <ac:spMk id="612" creationId="{00000000-0000-0000-0000-000000000000}"/>
          </ac:spMkLst>
        </pc:spChg>
      </pc:sldChg>
      <pc:sldChg chg="modSp mod">
        <pc:chgData name="NGUYEN THE DUC 20194515" userId="32441812-81b6-4178-b027-38d89a7cfb09" providerId="ADAL" clId="{06F0139D-B8EB-49D3-B5A0-2CCAC0A384E1}" dt="2022-02-13T04:20:41.877" v="20" actId="13926"/>
        <pc:sldMkLst>
          <pc:docMk/>
          <pc:sldMk cId="0" sldId="305"/>
        </pc:sldMkLst>
        <pc:spChg chg="mod">
          <ac:chgData name="NGUYEN THE DUC 20194515" userId="32441812-81b6-4178-b027-38d89a7cfb09" providerId="ADAL" clId="{06F0139D-B8EB-49D3-B5A0-2CCAC0A384E1}" dt="2022-02-13T04:20:41.877" v="20" actId="13926"/>
          <ac:spMkLst>
            <pc:docMk/>
            <pc:sldMk cId="0" sldId="305"/>
            <ac:spMk id="6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12217244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g10122172443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122172443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9" name="Google Shape;329;g10122172443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122172443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6" name="Google Shape;336;g10122172443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75b61e627_1_3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f75b61e627_1_3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2a7f376fe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f2a7f376fe_0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75b61e627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gf75b61e627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f75b61e627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gf75b61e627_1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f75b61e627_1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gf75b61e627_1_1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75b61e627_1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gf75b61e627_1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75b61e627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gf75b61e627_1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b5341367e_0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gfb5341367e_0_2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75b61e627_1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gf75b61e627_1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75b61e627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gf75b61e627_1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f4ac7e0679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gf4ac7e0679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75b61e627_1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gf75b61e627_1_1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75b61e627_1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gf75b61e627_1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75b61e627_1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gf75b61e627_1_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75b61e627_1_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f75b61e627_1_1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75b61e627_1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gf75b61e627_1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75b61e627_1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f75b61e627_1_1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f75b61e627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gf75b61e627_1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b5341367e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fb5341367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f8693d74b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f8693d74b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2a7f376fe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gf2a7f376fe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75b61e627_1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gf75b61e627_1_2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f75b61e627_1_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gf75b61e627_1_2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75b61e627_1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gf75b61e627_1_2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75b61e627_1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gf75b61e627_1_2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75b61e627_1_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f75b61e627_1_2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75b61e627_1_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f75b61e627_1_2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75b61e627_1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gf75b61e627_1_2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75b61e627_1_30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f75b61e627_1_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d64fb27a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gfd64fb27ae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2a7f376fe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gf2a7f376fe_0_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f75b61e627_1_3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0" name="Google Shape;550;gf75b61e627_1_3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75b61e627_1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gf75b61e627_1_3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75b61e627_1_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gf75b61e627_1_3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75b61e627_1_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2" name="Google Shape;572;gf75b61e627_1_3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f75b61e627_1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9" name="Google Shape;579;gf75b61e627_1_3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75b61e627_1_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gf75b61e627_1_3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f75b61e627_1_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f75b61e627_1_3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2a7f376f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f2a7f376f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29c8a76b1_2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8" name="Google Shape;608;gf29c8a76b1_2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b5341367e_0_2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fb5341367e_0_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f29c8a76b1_2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gf29c8a76b1_2_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b5341367e_0_8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fb5341367e_0_8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fd0782a29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fd0782a29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d64fb27ae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gfd64fb27ae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fb5341367e_0_2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fb5341367e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77ea165c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f77ea165c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122172443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0122172443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1" name="Google Shape;71;p12"/>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72" name="Google Shape;72;p12"/>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3" name="Google Shape;73;p12"/>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74" name="Google Shape;74;p12"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75" name="Google Shape;75;p12"/>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6" name="Google Shape;76;p12"/>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79"/>
        <p:cNvGrpSpPr/>
        <p:nvPr/>
      </p:nvGrpSpPr>
      <p:grpSpPr>
        <a:xfrm>
          <a:off x="0" y="0"/>
          <a:ext cx="0" cy="0"/>
          <a:chOff x="0" y="0"/>
          <a:chExt cx="0" cy="0"/>
        </a:xfrm>
      </p:grpSpPr>
      <p:pic>
        <p:nvPicPr>
          <p:cNvPr id="80" name="Google Shape;80;p14"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1" name="Google Shape;81;p14"/>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2" name="Google Shape;82;p1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3" name="Google Shape;83;p14"/>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4" name="Google Shape;84;p1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7" name="Google Shape;87;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8" name="Google Shape;88;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9" name="Google Shape;89;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1"/>
        <p:cNvGrpSpPr/>
        <p:nvPr/>
      </p:nvGrpSpPr>
      <p:grpSpPr>
        <a:xfrm>
          <a:off x="0" y="0"/>
          <a:ext cx="0" cy="0"/>
          <a:chOff x="0" y="0"/>
          <a:chExt cx="0" cy="0"/>
        </a:xfrm>
      </p:grpSpPr>
      <p:sp>
        <p:nvSpPr>
          <p:cNvPr id="92" name="Google Shape;92;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3" name="Google Shape;93;p16"/>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4" name="Google Shape;94;p1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5" name="Google Shape;95;p1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8" name="Google Shape;98;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9" name="Google Shape;99;p1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4" name="Google Shape;104;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7" name="Google Shape;107;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8" name="Google Shape;108;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9" name="Google Shape;109;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0" name="Google Shape;110;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11"/>
        <p:cNvGrpSpPr/>
        <p:nvPr/>
      </p:nvGrpSpPr>
      <p:grpSpPr>
        <a:xfrm>
          <a:off x="0" y="0"/>
          <a:ext cx="0" cy="0"/>
          <a:chOff x="0" y="0"/>
          <a:chExt cx="0" cy="0"/>
        </a:xfrm>
      </p:grpSpPr>
      <p:sp>
        <p:nvSpPr>
          <p:cNvPr id="112" name="Google Shape;112;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3" name="Google Shape;113;p20"/>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 name="Google Shape;114;p2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5" name="Google Shape;115;p2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16"/>
        <p:cNvGrpSpPr/>
        <p:nvPr/>
      </p:nvGrpSpPr>
      <p:grpSpPr>
        <a:xfrm>
          <a:off x="0" y="0"/>
          <a:ext cx="0" cy="0"/>
          <a:chOff x="0" y="0"/>
          <a:chExt cx="0" cy="0"/>
        </a:xfrm>
      </p:grpSpPr>
      <p:sp>
        <p:nvSpPr>
          <p:cNvPr id="117" name="Google Shape;117;p21"/>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8" name="Google Shape;118;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9" name="Google Shape;119;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0" name="Google Shape;120;p2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1" name="Google Shape;121;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5" name="Google Shape;125;p2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6" name="Google Shape;126;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9" name="Google Shape;129;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0" name="Google Shape;130;p2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33"/>
        <p:cNvGrpSpPr/>
        <p:nvPr/>
      </p:nvGrpSpPr>
      <p:grpSpPr>
        <a:xfrm>
          <a:off x="0" y="0"/>
          <a:ext cx="0" cy="0"/>
          <a:chOff x="0" y="0"/>
          <a:chExt cx="0" cy="0"/>
        </a:xfrm>
      </p:grpSpPr>
      <p:sp>
        <p:nvSpPr>
          <p:cNvPr id="134" name="Google Shape;134;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4"/>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36" name="Google Shape;136;p24"/>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4"/>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8" name="Google Shape;138;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39"/>
        <p:cNvGrpSpPr/>
        <p:nvPr/>
      </p:nvGrpSpPr>
      <p:grpSpPr>
        <a:xfrm>
          <a:off x="0" y="0"/>
          <a:ext cx="0" cy="0"/>
          <a:chOff x="0" y="0"/>
          <a:chExt cx="0" cy="0"/>
        </a:xfrm>
      </p:grpSpPr>
      <p:sp>
        <p:nvSpPr>
          <p:cNvPr id="140" name="Google Shape;140;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1" name="Google Shape;141;p25"/>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2" name="Google Shape;142;p25"/>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 name="Google Shape;143;p25"/>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4" name="Google Shape;144;p25"/>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5" name="Google Shape;145;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46"/>
        <p:cNvGrpSpPr/>
        <p:nvPr/>
      </p:nvGrpSpPr>
      <p:grpSpPr>
        <a:xfrm>
          <a:off x="0" y="0"/>
          <a:ext cx="0" cy="0"/>
          <a:chOff x="0" y="0"/>
          <a:chExt cx="0" cy="0"/>
        </a:xfrm>
      </p:grpSpPr>
      <p:sp>
        <p:nvSpPr>
          <p:cNvPr id="147" name="Google Shape;147;p26"/>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 name="Google Shape;148;p26"/>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9" name="Google Shape;149;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51"/>
        <p:cNvGrpSpPr/>
        <p:nvPr/>
      </p:nvGrpSpPr>
      <p:grpSpPr>
        <a:xfrm>
          <a:off x="0" y="0"/>
          <a:ext cx="0" cy="0"/>
          <a:chOff x="0" y="0"/>
          <a:chExt cx="0" cy="0"/>
        </a:xfrm>
      </p:grpSpPr>
      <p:sp>
        <p:nvSpPr>
          <p:cNvPr id="152" name="Google Shape;152;p27"/>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3" name="Google Shape;153;p2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4" name="Google Shape;154;p27"/>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5" name="Google Shape;155;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6" name="Google Shape;156;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57" name="Google Shape;157;p2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58"/>
        <p:cNvGrpSpPr/>
        <p:nvPr/>
      </p:nvGrpSpPr>
      <p:grpSpPr>
        <a:xfrm>
          <a:off x="0" y="0"/>
          <a:ext cx="0" cy="0"/>
          <a:chOff x="0" y="0"/>
          <a:chExt cx="0" cy="0"/>
        </a:xfrm>
      </p:grpSpPr>
      <p:sp>
        <p:nvSpPr>
          <p:cNvPr id="159" name="Google Shape;159;p28"/>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0" name="Google Shape;160;p2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8"/>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2" name="Google Shape;162;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3" name="Google Shape;163;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4" name="Google Shape;164;p2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5" name="Google Shape;165;p28"/>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66"/>
        <p:cNvGrpSpPr/>
        <p:nvPr/>
      </p:nvGrpSpPr>
      <p:grpSpPr>
        <a:xfrm>
          <a:off x="0" y="0"/>
          <a:ext cx="0" cy="0"/>
          <a:chOff x="0" y="0"/>
          <a:chExt cx="0" cy="0"/>
        </a:xfrm>
      </p:grpSpPr>
      <p:sp>
        <p:nvSpPr>
          <p:cNvPr id="167" name="Google Shape;167;p29"/>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8" name="Google Shape;168;p29"/>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9" name="Google Shape;169;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73"/>
        <p:cNvGrpSpPr/>
        <p:nvPr/>
      </p:nvGrpSpPr>
      <p:grpSpPr>
        <a:xfrm>
          <a:off x="0" y="0"/>
          <a:ext cx="0" cy="0"/>
          <a:chOff x="0" y="0"/>
          <a:chExt cx="0" cy="0"/>
        </a:xfrm>
      </p:grpSpPr>
      <p:sp>
        <p:nvSpPr>
          <p:cNvPr id="174" name="Google Shape;174;p31"/>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75" name="Google Shape;175;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6" name="Google Shape;176;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9" name="Google Shape;179;p3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0" name="Google Shape;180;p32"/>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1" name="Google Shape;181;p32"/>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2"/>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5" name="Google Shape;185;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6" name="Google Shape;186;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7" name="Google Shape;187;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88" name="Google Shape;188;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97"/>
        <p:cNvGrpSpPr/>
        <p:nvPr/>
      </p:nvGrpSpPr>
      <p:grpSpPr>
        <a:xfrm>
          <a:off x="0" y="0"/>
          <a:ext cx="0" cy="0"/>
          <a:chOff x="0" y="0"/>
          <a:chExt cx="0" cy="0"/>
        </a:xfrm>
      </p:grpSpPr>
      <p:pic>
        <p:nvPicPr>
          <p:cNvPr id="198" name="Google Shape;198;p35"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99" name="Google Shape;199;p35"/>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01" name="Google Shape;201;p3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02" name="Google Shape;202;p3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05" name="Google Shape;205;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06" name="Google Shape;206;p3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7" name="Google Shape;207;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09"/>
        <p:cNvGrpSpPr/>
        <p:nvPr/>
      </p:nvGrpSpPr>
      <p:grpSpPr>
        <a:xfrm>
          <a:off x="0" y="0"/>
          <a:ext cx="0" cy="0"/>
          <a:chOff x="0" y="0"/>
          <a:chExt cx="0" cy="0"/>
        </a:xfrm>
      </p:grpSpPr>
      <p:sp>
        <p:nvSpPr>
          <p:cNvPr id="210" name="Google Shape;210;p3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1" name="Google Shape;211;p3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2" name="Google Shape;212;p3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3" name="Google Shape;213;p3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14"/>
        <p:cNvGrpSpPr/>
        <p:nvPr/>
      </p:nvGrpSpPr>
      <p:grpSpPr>
        <a:xfrm>
          <a:off x="0" y="0"/>
          <a:ext cx="0" cy="0"/>
          <a:chOff x="0" y="0"/>
          <a:chExt cx="0" cy="0"/>
        </a:xfrm>
      </p:grpSpPr>
      <p:sp>
        <p:nvSpPr>
          <p:cNvPr id="215" name="Google Shape;215;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6" name="Google Shape;216;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7" name="Google Shape;217;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8" name="Google Shape;218;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9" name="Google Shape;219;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20"/>
        <p:cNvGrpSpPr/>
        <p:nvPr/>
      </p:nvGrpSpPr>
      <p:grpSpPr>
        <a:xfrm>
          <a:off x="0" y="0"/>
          <a:ext cx="0" cy="0"/>
          <a:chOff x="0" y="0"/>
          <a:chExt cx="0" cy="0"/>
        </a:xfrm>
      </p:grpSpPr>
      <p:sp>
        <p:nvSpPr>
          <p:cNvPr id="221" name="Google Shape;221;p39"/>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2" name="Google Shape;222;p3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3" name="Google Shape;223;p3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4" name="Google Shape;224;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5" name="Google Shape;225;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6" name="Google Shape;226;p3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9" name="Google Shape;229;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0" name="Google Shape;230;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1" name="Google Shape;231;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4" name="Google Shape;234;p4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6" name="Google Shape;236;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7" name="Google Shape;237;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8"/>
        <p:cNvGrpSpPr/>
        <p:nvPr/>
      </p:nvGrpSpPr>
      <p:grpSpPr>
        <a:xfrm>
          <a:off x="0" y="0"/>
          <a:ext cx="0" cy="0"/>
          <a:chOff x="0" y="0"/>
          <a:chExt cx="0" cy="0"/>
        </a:xfrm>
      </p:grpSpPr>
      <p:sp>
        <p:nvSpPr>
          <p:cNvPr id="239" name="Google Shape;239;p4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0" name="Google Shape;240;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1" name="Google Shape;241;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2" name="Google Shape;242;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3" name="Google Shape;243;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4" name="Google Shape;244;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45"/>
        <p:cNvGrpSpPr/>
        <p:nvPr/>
      </p:nvGrpSpPr>
      <p:grpSpPr>
        <a:xfrm>
          <a:off x="0" y="0"/>
          <a:ext cx="0" cy="0"/>
          <a:chOff x="0" y="0"/>
          <a:chExt cx="0" cy="0"/>
        </a:xfrm>
      </p:grpSpPr>
      <p:sp>
        <p:nvSpPr>
          <p:cNvPr id="246" name="Google Shape;246;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47"/>
        <p:cNvGrpSpPr/>
        <p:nvPr/>
      </p:nvGrpSpPr>
      <p:grpSpPr>
        <a:xfrm>
          <a:off x="0" y="0"/>
          <a:ext cx="0" cy="0"/>
          <a:chOff x="0" y="0"/>
          <a:chExt cx="0" cy="0"/>
        </a:xfrm>
      </p:grpSpPr>
      <p:sp>
        <p:nvSpPr>
          <p:cNvPr id="248" name="Google Shape;248;p4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9" name="Google Shape;249;p4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50" name="Google Shape;250;p4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51" name="Google Shape;251;p44"/>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52"/>
        <p:cNvGrpSpPr/>
        <p:nvPr/>
      </p:nvGrpSpPr>
      <p:grpSpPr>
        <a:xfrm>
          <a:off x="0" y="0"/>
          <a:ext cx="0" cy="0"/>
          <a:chOff x="0" y="0"/>
          <a:chExt cx="0" cy="0"/>
        </a:xfrm>
      </p:grpSpPr>
      <p:sp>
        <p:nvSpPr>
          <p:cNvPr id="253" name="Google Shape;253;p4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4" name="Google Shape;254;p45"/>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55" name="Google Shape;255;p45"/>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56" name="Google Shape;256;p45"/>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57" name="Google Shape;257;p45"/>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jp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1">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65" name="Google Shape;65;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6" name="Google Shape;66;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67" name="Google Shape;67;p1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8" name="Google Shape;68;p1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191" name="Google Shape;191;p34"/>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192" name="Google Shape;192;p34"/>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3" name="Google Shape;193;p34"/>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94" name="Google Shape;194;p34"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195" name="Google Shape;195;p34"/>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6" name="Google Shape;196;p34"/>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presentation/d/19aMQj5lf7OBJBcpl4vYKfh2j0ivxEkP_wgwH7_UTvmc/edit" TargetMode="External"/><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hyperlink" Target="https://sal.vn/vmfAiA" TargetMode="External"/><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64" name="Google Shape;264;p4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7</a:t>
            </a:r>
            <a:r>
              <a:rPr lang="en-US" sz="3200">
                <a:latin typeface="Arial"/>
                <a:ea typeface="Arial"/>
                <a:cs typeface="Arial"/>
                <a:sym typeface="Arial"/>
              </a:rPr>
              <a:t>.</a:t>
            </a:r>
            <a:r>
              <a:rPr lang="en-US"/>
              <a:t>クラスとサブネット(2)</a:t>
            </a:r>
            <a:endParaRPr/>
          </a:p>
        </p:txBody>
      </p:sp>
      <p:sp>
        <p:nvSpPr>
          <p:cNvPr id="265" name="Google Shape;265;p4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a:t>
            </a:fld>
            <a:endParaRPr/>
          </a:p>
        </p:txBody>
      </p:sp>
      <p:graphicFrame>
        <p:nvGraphicFramePr>
          <p:cNvPr id="325" name="Google Shape;325;p55"/>
          <p:cNvGraphicFramePr/>
          <p:nvPr/>
        </p:nvGraphicFramePr>
        <p:xfrm>
          <a:off x="384511" y="2952953"/>
          <a:ext cx="11884100" cy="5181672"/>
        </p:xfrm>
        <a:graphic>
          <a:graphicData uri="http://schemas.openxmlformats.org/drawingml/2006/table">
            <a:tbl>
              <a:tblPr bandRow="1">
                <a:noFill/>
                <a:tableStyleId>{70D45598-A89F-4CF1-95F2-14EB45D14CBB}</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ローマ字</a:t>
                      </a:r>
                      <a:endParaRPr sz="26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　</a:t>
                      </a:r>
                      <a:r>
                        <a:rPr lang="en-US" sz="3200">
                          <a:solidFill>
                            <a:schemeClr val="dk1"/>
                          </a:solidFill>
                          <a:latin typeface="Arial"/>
                          <a:ea typeface="Arial"/>
                          <a:cs typeface="Arial"/>
                          <a:sym typeface="Arial"/>
                        </a:rPr>
                        <a:t>サブネットマスク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　サブネットワーク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　スラッシュ</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　ホストアドレス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　ネットワークアドレス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solidFill>
                            <a:schemeClr val="dk1"/>
                          </a:solidFill>
                        </a:rPr>
                        <a:t>　</a:t>
                      </a:r>
                      <a:r>
                        <a:rPr lang="en-US" sz="3000"/>
                        <a:t>ブロードキャストアドレス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26" name="Google Shape;326;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graphicFrame>
        <p:nvGraphicFramePr>
          <p:cNvPr id="332" name="Google Shape;332;p56"/>
          <p:cNvGraphicFramePr/>
          <p:nvPr>
            <p:extLst>
              <p:ext uri="{D42A27DB-BD31-4B8C-83A1-F6EECF244321}">
                <p14:modId xmlns:p14="http://schemas.microsoft.com/office/powerpoint/2010/main" val="764731046"/>
              </p:ext>
            </p:extLst>
          </p:nvPr>
        </p:nvGraphicFramePr>
        <p:xfrm>
          <a:off x="384511" y="2952953"/>
          <a:ext cx="11884100" cy="5190753"/>
        </p:xfrm>
        <a:graphic>
          <a:graphicData uri="http://schemas.openxmlformats.org/drawingml/2006/table">
            <a:tbl>
              <a:tblPr bandRow="1">
                <a:noFill/>
                <a:tableStyleId>{70D45598-A89F-4CF1-95F2-14EB45D14CBB}</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　Subnet mask</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サブネットマスク</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　Subnetwork</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サブネットワーク</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　Slash</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スラッシュ</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solidFill>
                            <a:schemeClr val="dk1"/>
                          </a:solidFill>
                        </a:rPr>
                        <a:t>　Host address</a:t>
                      </a:r>
                      <a:endParaRPr sz="30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ホストアドレス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solidFill>
                            <a:schemeClr val="dk1"/>
                          </a:solidFill>
                        </a:rPr>
                        <a:t>　Network address</a:t>
                      </a:r>
                      <a:endParaRPr sz="30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ネットワークアドレス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　Broadcast address</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ブロードキャストアドレス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33" name="Google Shape;333;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7"/>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12</a:t>
            </a:fld>
            <a:endParaRPr/>
          </a:p>
        </p:txBody>
      </p:sp>
      <p:graphicFrame>
        <p:nvGraphicFramePr>
          <p:cNvPr id="339" name="Google Shape;339;p57"/>
          <p:cNvGraphicFramePr/>
          <p:nvPr/>
        </p:nvGraphicFramePr>
        <p:xfrm>
          <a:off x="384511" y="2952953"/>
          <a:ext cx="11884100" cy="5190753"/>
        </p:xfrm>
        <a:graphic>
          <a:graphicData uri="http://schemas.openxmlformats.org/drawingml/2006/table">
            <a:tbl>
              <a:tblPr bandRow="1">
                <a:noFill/>
                <a:tableStyleId>{70D45598-A89F-4CF1-95F2-14EB45D14CBB}</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　Sub-net mask</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　</a:t>
                      </a:r>
                      <a:r>
                        <a:rPr lang="en-US" sz="3200">
                          <a:solidFill>
                            <a:schemeClr val="dk1"/>
                          </a:solidFill>
                          <a:latin typeface="Arial"/>
                          <a:ea typeface="Arial"/>
                          <a:cs typeface="Arial"/>
                          <a:sym typeface="Arial"/>
                        </a:rPr>
                        <a:t>サブネットマスク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　Subnetwork</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　サブネットワーク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　Slash</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　スラッシュ</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solidFill>
                            <a:schemeClr val="dk1"/>
                          </a:solidFill>
                        </a:rPr>
                        <a:t>　Host address</a:t>
                      </a:r>
                      <a:endParaRPr sz="30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　ホストアドレス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solidFill>
                            <a:schemeClr val="dk1"/>
                          </a:solidFill>
                        </a:rPr>
                        <a:t>　Network address</a:t>
                      </a:r>
                      <a:endParaRPr sz="30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　ネットワークアドレス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　Broadcast address</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　</a:t>
                      </a:r>
                      <a:r>
                        <a:rPr lang="en-US" sz="3000"/>
                        <a:t>ブロードキャストアドレス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40" name="Google Shape;340;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title"/>
          </p:nvPr>
        </p:nvSpPr>
        <p:spPr>
          <a:xfrm>
            <a:off x="1270000" y="3225800"/>
            <a:ext cx="10999200" cy="33021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6400"/>
              <a:buFont typeface="Arial"/>
              <a:buNone/>
            </a:pPr>
            <a:r>
              <a:rPr lang="en-US" b="0"/>
              <a:t>サブネットマスクによる分割</a:t>
            </a:r>
            <a:endParaRPr/>
          </a:p>
        </p:txBody>
      </p:sp>
      <p:sp>
        <p:nvSpPr>
          <p:cNvPr id="346" name="Google Shape;346;p5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サブネットマスクによる分割</a:t>
            </a:r>
            <a:endParaRPr b="0"/>
          </a:p>
        </p:txBody>
      </p:sp>
      <p:sp>
        <p:nvSpPr>
          <p:cNvPr id="352" name="Google Shape;352;p5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353" name="Google Shape;353;p59"/>
          <p:cNvSpPr txBox="1"/>
          <p:nvPr/>
        </p:nvSpPr>
        <p:spPr>
          <a:xfrm>
            <a:off x="687550" y="2169738"/>
            <a:ext cx="122646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t>IPアドレスをクラス単位のネットワークで運用すると、1つの</a:t>
            </a:r>
            <a:br>
              <a:rPr lang="en-US" sz="3200"/>
            </a:br>
            <a:r>
              <a:rPr lang="en-US" sz="3200"/>
              <a:t>ネットワークに膨大な数のホストを接続することになります。</a:t>
            </a:r>
            <a:endParaRPr sz="3200"/>
          </a:p>
          <a:p>
            <a:pPr marL="0" lvl="0" indent="0" algn="just" rtl="0">
              <a:lnSpc>
                <a:spcPct val="115000"/>
              </a:lnSpc>
              <a:spcBef>
                <a:spcPts val="2500"/>
              </a:spcBef>
              <a:spcAft>
                <a:spcPts val="2500"/>
              </a:spcAft>
              <a:buClr>
                <a:schemeClr val="dk1"/>
              </a:buClr>
              <a:buSzPts val="1100"/>
              <a:buFont typeface="Arial"/>
              <a:buNone/>
            </a:pPr>
            <a:r>
              <a:rPr lang="en-US" sz="3200"/>
              <a:t>しかし、同じネットワーク内で多くのホストが一斉にデータを</a:t>
            </a:r>
            <a:br>
              <a:rPr lang="en-US" sz="3200"/>
            </a:br>
            <a:r>
              <a:rPr lang="en-US" sz="3200"/>
              <a:t>やりとりすると、通信速度が遅くなり、管理も大変です。そこで、</a:t>
            </a:r>
            <a:br>
              <a:rPr lang="en-US" sz="3200"/>
            </a:br>
            <a:r>
              <a:rPr lang="en-US" sz="3200"/>
              <a:t>サブネットマスクという仕組みを使って、ネットワークを細分化</a:t>
            </a:r>
            <a:br>
              <a:rPr lang="en-US" sz="3200"/>
            </a:br>
            <a:r>
              <a:rPr lang="en-US" sz="3200"/>
              <a:t>して、管理します。</a:t>
            </a:r>
            <a:endParaRPr sz="3200"/>
          </a:p>
        </p:txBody>
      </p:sp>
      <p:pic>
        <p:nvPicPr>
          <p:cNvPr id="354" name="Google Shape;354;p59"/>
          <p:cNvPicPr preferRelativeResize="0"/>
          <p:nvPr/>
        </p:nvPicPr>
        <p:blipFill>
          <a:blip r:embed="rId3">
            <a:alphaModFix/>
          </a:blip>
          <a:stretch>
            <a:fillRect/>
          </a:stretch>
        </p:blipFill>
        <p:spPr>
          <a:xfrm>
            <a:off x="1779225" y="5960300"/>
            <a:ext cx="8378962" cy="344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60" name="Google Shape;360;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15</a:t>
            </a:fld>
            <a:endParaRPr/>
          </a:p>
        </p:txBody>
      </p:sp>
      <p:sp>
        <p:nvSpPr>
          <p:cNvPr id="361" name="Google Shape;361;p6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62" name="Google Shape;362;p6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16</a:t>
            </a:fld>
            <a:endParaRPr/>
          </a:p>
        </p:txBody>
      </p:sp>
      <p:sp>
        <p:nvSpPr>
          <p:cNvPr id="368" name="Google Shape;368;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69" name="Google Shape;369;p61"/>
          <p:cNvGraphicFramePr/>
          <p:nvPr/>
        </p:nvGraphicFramePr>
        <p:xfrm>
          <a:off x="641150" y="2752225"/>
          <a:ext cx="11391675" cy="6259500"/>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分割</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単位</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運用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膨大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数</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一斉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細分化する</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75" name="Google Shape;375;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76" name="Google Shape;376;p62"/>
          <p:cNvGraphicFramePr/>
          <p:nvPr/>
        </p:nvGraphicFramePr>
        <p:xfrm>
          <a:off x="641150" y="2752225"/>
          <a:ext cx="11391675" cy="6259500"/>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200">
                          <a:solidFill>
                            <a:schemeClr val="dk1"/>
                          </a:solidFill>
                        </a:rPr>
                        <a:t>分割</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単位</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運用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膨大（な）</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一斉（に）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やりとりする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細分化する</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18</a:t>
            </a:fld>
            <a:endParaRPr/>
          </a:p>
        </p:txBody>
      </p:sp>
      <p:sp>
        <p:nvSpPr>
          <p:cNvPr id="382" name="Google Shape;382;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83" name="Google Shape;383;p63"/>
          <p:cNvGraphicFramePr/>
          <p:nvPr/>
        </p:nvGraphicFramePr>
        <p:xfrm>
          <a:off x="641150" y="2752225"/>
          <a:ext cx="11391675" cy="6260982"/>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0" marR="0" lvl="0" indent="0" algn="l" rtl="0">
                        <a:lnSpc>
                          <a:spcPct val="100000"/>
                        </a:lnSpc>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t>Phân chia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Đơn vị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Vận dụng, sử dụng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To lớn, khổng lồ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Cùng lúc, đồng loạt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Trao đổi, giao dịch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Tốc độ truyền tin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Chia nhỏ</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89" name="Google Shape;389;p6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19</a:t>
            </a:fld>
            <a:endParaRPr/>
          </a:p>
        </p:txBody>
      </p:sp>
      <p:sp>
        <p:nvSpPr>
          <p:cNvPr id="390" name="Google Shape;390;p6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391" name="Google Shape;391;p64"/>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a:t>確認</a:t>
            </a:r>
            <a:r>
              <a:rPr lang="en-US" sz="4800">
                <a:solidFill>
                  <a:srgbClr val="DF1F00"/>
                </a:solidFill>
              </a:rPr>
              <a:t>テスト</a:t>
            </a:r>
            <a:endParaRPr/>
          </a:p>
        </p:txBody>
      </p:sp>
      <p:sp>
        <p:nvSpPr>
          <p:cNvPr id="271" name="Google Shape;271;p47"/>
          <p:cNvSpPr txBox="1">
            <a:spLocks noGrp="1"/>
          </p:cNvSpPr>
          <p:nvPr>
            <p:ph type="body" idx="1"/>
          </p:nvPr>
        </p:nvSpPr>
        <p:spPr>
          <a:xfrm>
            <a:off x="206725" y="3414775"/>
            <a:ext cx="7817100" cy="4428600"/>
          </a:xfrm>
          <a:prstGeom prst="rect">
            <a:avLst/>
          </a:prstGeom>
          <a:noFill/>
          <a:ln>
            <a:noFill/>
          </a:ln>
        </p:spPr>
        <p:txBody>
          <a:bodyPr spcFirstLastPara="1" wrap="square" lIns="50800" tIns="50800" rIns="50800" bIns="50800" anchor="t" anchorCtr="0">
            <a:noAutofit/>
          </a:bodyPr>
          <a:lstStyle/>
          <a:p>
            <a:pPr marL="457200" lvl="0" indent="-393700" algn="l" rtl="0">
              <a:lnSpc>
                <a:spcPct val="150000"/>
              </a:lnSpc>
              <a:spcBef>
                <a:spcPts val="0"/>
              </a:spcBef>
              <a:spcAft>
                <a:spcPts val="0"/>
              </a:spcAft>
              <a:buSzPts val="2600"/>
              <a:buChar char="❏"/>
            </a:pPr>
            <a:r>
              <a:rPr lang="en-US" sz="2600"/>
              <a:t>MSTeamsでURLを共有します</a:t>
            </a:r>
            <a:endParaRPr sz="2600"/>
          </a:p>
          <a:p>
            <a:pPr marL="457200" lvl="0" indent="-393700" algn="l" rtl="0">
              <a:lnSpc>
                <a:spcPct val="150000"/>
              </a:lnSpc>
              <a:spcBef>
                <a:spcPts val="0"/>
              </a:spcBef>
              <a:spcAft>
                <a:spcPts val="0"/>
              </a:spcAft>
              <a:buSzPts val="2600"/>
              <a:buChar char="❏"/>
            </a:pPr>
            <a:endParaRPr sz="2600"/>
          </a:p>
          <a:p>
            <a:pPr marL="457200" lvl="0" indent="-387350" algn="l" rtl="0">
              <a:lnSpc>
                <a:spcPct val="150000"/>
              </a:lnSpc>
              <a:spcBef>
                <a:spcPts val="0"/>
              </a:spcBef>
              <a:spcAft>
                <a:spcPts val="0"/>
              </a:spcAft>
              <a:buSzPts val="2500"/>
              <a:buChar char="❏"/>
            </a:pPr>
            <a:r>
              <a:rPr lang="en-US" sz="2500"/>
              <a:t>指示があるまで問題を解かないでください</a:t>
            </a:r>
            <a:endParaRPr sz="2500"/>
          </a:p>
          <a:p>
            <a:pPr marL="457200" lvl="0" indent="-387350" algn="l" rtl="0">
              <a:lnSpc>
                <a:spcPct val="150000"/>
              </a:lnSpc>
              <a:spcBef>
                <a:spcPts val="0"/>
              </a:spcBef>
              <a:spcAft>
                <a:spcPts val="0"/>
              </a:spcAft>
              <a:buSzPts val="2500"/>
              <a:buChar char="❏"/>
            </a:pPr>
            <a:r>
              <a:rPr lang="en-US" sz="2500"/>
              <a:t>名前・学籍番号は正しく入力してください</a:t>
            </a:r>
            <a:endParaRPr sz="2500"/>
          </a:p>
          <a:p>
            <a:pPr marL="457200" lvl="0" indent="-387350" algn="l" rtl="0">
              <a:lnSpc>
                <a:spcPct val="150000"/>
              </a:lnSpc>
              <a:spcBef>
                <a:spcPts val="0"/>
              </a:spcBef>
              <a:spcAft>
                <a:spcPts val="0"/>
              </a:spcAft>
              <a:buSzPts val="2500"/>
              <a:buChar char="❏"/>
            </a:pPr>
            <a:endParaRPr sz="25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latin typeface="Arial"/>
                <a:ea typeface="Arial"/>
                <a:cs typeface="Arial"/>
                <a:sym typeface="Arial"/>
              </a:rPr>
              <a:t>8</a:t>
            </a:r>
            <a:r>
              <a:rPr lang="en-US" sz="2800">
                <a:solidFill>
                  <a:schemeClr val="accent5"/>
                </a:solidFill>
              </a:rPr>
              <a:t>分間</a:t>
            </a:r>
            <a:r>
              <a:rPr lang="en-US" sz="2800"/>
              <a:t>です</a:t>
            </a:r>
            <a:endParaRPr sz="3600"/>
          </a:p>
        </p:txBody>
      </p:sp>
      <p:sp>
        <p:nvSpPr>
          <p:cNvPr id="272" name="Google Shape;272;p47"/>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a:p>
        </p:txBody>
      </p:sp>
      <p:pic>
        <p:nvPicPr>
          <p:cNvPr id="273" name="Google Shape;273;p47"/>
          <p:cNvPicPr preferRelativeResize="0"/>
          <p:nvPr/>
        </p:nvPicPr>
        <p:blipFill>
          <a:blip r:embed="rId3">
            <a:alphaModFix/>
          </a:blip>
          <a:stretch>
            <a:fillRect/>
          </a:stretch>
        </p:blipFill>
        <p:spPr>
          <a:xfrm>
            <a:off x="7346050" y="1749650"/>
            <a:ext cx="5452275" cy="60937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5"/>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97" name="Google Shape;397;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20</a:t>
            </a:fld>
            <a:endParaRPr/>
          </a:p>
        </p:txBody>
      </p:sp>
      <p:sp>
        <p:nvSpPr>
          <p:cNvPr id="398" name="Google Shape;398;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04" name="Google Shape;404;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21</a:t>
            </a:fld>
            <a:endParaRPr/>
          </a:p>
        </p:txBody>
      </p:sp>
      <p:sp>
        <p:nvSpPr>
          <p:cNvPr id="405" name="Google Shape;405;p6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06" name="Google Shape;406;p6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サブネットマスクによる分割</a:t>
            </a:r>
            <a:endParaRPr b="0"/>
          </a:p>
        </p:txBody>
      </p:sp>
      <p:sp>
        <p:nvSpPr>
          <p:cNvPr id="412" name="Google Shape;412;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22</a:t>
            </a:fld>
            <a:endParaRPr/>
          </a:p>
        </p:txBody>
      </p:sp>
      <p:sp>
        <p:nvSpPr>
          <p:cNvPr id="413" name="Google Shape;413;p67"/>
          <p:cNvSpPr txBox="1"/>
          <p:nvPr/>
        </p:nvSpPr>
        <p:spPr>
          <a:xfrm>
            <a:off x="645500" y="2294050"/>
            <a:ext cx="120717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err="1"/>
              <a:t>サブネットマスクを使うことでネットワーク部とホスト部のビット数の割合を自由に変更することができるため、ネット</a:t>
            </a:r>
            <a:br>
              <a:rPr lang="en-US" sz="3200" dirty="0"/>
            </a:br>
            <a:r>
              <a:rPr lang="en-US" sz="3200" dirty="0" err="1"/>
              <a:t>ワークをさらに小さなネットワーク（サブネットワーク）に</a:t>
            </a:r>
            <a:br>
              <a:rPr lang="en-US" sz="3200" dirty="0"/>
            </a:br>
            <a:r>
              <a:rPr lang="en-US" sz="3200" dirty="0" err="1"/>
              <a:t>分割できます</a:t>
            </a:r>
            <a:r>
              <a:rPr lang="en-US" sz="3200" dirty="0"/>
              <a:t>。</a:t>
            </a:r>
            <a:endParaRPr sz="3200" dirty="0"/>
          </a:p>
          <a:p>
            <a:pPr marL="0" lvl="0" indent="0" algn="l" rtl="0">
              <a:lnSpc>
                <a:spcPct val="115000"/>
              </a:lnSpc>
              <a:spcBef>
                <a:spcPts val="2500"/>
              </a:spcBef>
              <a:spcAft>
                <a:spcPts val="2500"/>
              </a:spcAft>
              <a:buClr>
                <a:schemeClr val="dk1"/>
              </a:buClr>
              <a:buSzPts val="1100"/>
              <a:buFont typeface="Arial"/>
              <a:buNone/>
            </a:pPr>
            <a:r>
              <a:rPr lang="en-US" sz="3200" dirty="0"/>
              <a:t>サブネットを用いて、IPアドレスのクラスにおけるネットワーク部のビット数を増やすことで、ネットワーク部を拡張することができます。また、IPアドレスとサブネットマスクを2進数に直し、ビットごとにANDをとると、サブネットワークのアドレスを取り出すことができます。</a:t>
            </a:r>
            <a:endParaRPr sz="3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19" name="Google Shape;419;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420" name="Google Shape;420;p6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21" name="Google Shape;421;p6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24</a:t>
            </a:fld>
            <a:endParaRPr/>
          </a:p>
        </p:txBody>
      </p:sp>
      <p:sp>
        <p:nvSpPr>
          <p:cNvPr id="427" name="Google Shape;427;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28" name="Google Shape;428;p69"/>
          <p:cNvGraphicFramePr/>
          <p:nvPr/>
        </p:nvGraphicFramePr>
        <p:xfrm>
          <a:off x="377100" y="2290125"/>
          <a:ext cx="11391675" cy="6955494"/>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割合</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自由</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変更</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増やす</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拡張する</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2進数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AND</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取り出す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25</a:t>
            </a:fld>
            <a:endParaRPr/>
          </a:p>
        </p:txBody>
      </p:sp>
      <p:sp>
        <p:nvSpPr>
          <p:cNvPr id="434" name="Google Shape;434;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35" name="Google Shape;435;p70"/>
          <p:cNvGraphicFramePr/>
          <p:nvPr/>
        </p:nvGraphicFramePr>
        <p:xfrm>
          <a:off x="377100" y="2290125"/>
          <a:ext cx="11391675" cy="6955494"/>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割合</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自由</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変更</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増やす</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拡張する</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2進数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AND</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取り出す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26</a:t>
            </a:fld>
            <a:endParaRPr/>
          </a:p>
        </p:txBody>
      </p:sp>
      <p:sp>
        <p:nvSpPr>
          <p:cNvPr id="441" name="Google Shape;441;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42" name="Google Shape;442;p71"/>
          <p:cNvGraphicFramePr/>
          <p:nvPr/>
        </p:nvGraphicFramePr>
        <p:xfrm>
          <a:off x="641150" y="2752225"/>
          <a:ext cx="11391675" cy="6262464"/>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Tỷ lệ</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Tăng, làm tăng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Mở rộng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Lấy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Sửa</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Hệ nhị phân</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Tự do</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Thay đổi</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48" name="Google Shape;448;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27</a:t>
            </a:fld>
            <a:endParaRPr/>
          </a:p>
        </p:txBody>
      </p:sp>
      <p:sp>
        <p:nvSpPr>
          <p:cNvPr id="449" name="Google Shape;449;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50" name="Google Shape;450;p72"/>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3"/>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56" name="Google Shape;456;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28</a:t>
            </a:fld>
            <a:endParaRPr/>
          </a:p>
        </p:txBody>
      </p:sp>
      <p:sp>
        <p:nvSpPr>
          <p:cNvPr id="457" name="Google Shape;457;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63" name="Google Shape;463;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29</a:t>
            </a:fld>
            <a:endParaRPr/>
          </a:p>
        </p:txBody>
      </p:sp>
      <p:sp>
        <p:nvSpPr>
          <p:cNvPr id="464" name="Google Shape;464;p7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65" name="Google Shape;465;p7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279" name="Google Shape;279;p4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Phân chia dựa vào subnetmask </a:t>
            </a:r>
            <a:endParaRPr b="0"/>
          </a:p>
        </p:txBody>
      </p:sp>
      <p:sp>
        <p:nvSpPr>
          <p:cNvPr id="471" name="Google Shape;471;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30</a:t>
            </a:fld>
            <a:endParaRPr/>
          </a:p>
        </p:txBody>
      </p:sp>
      <p:pic>
        <p:nvPicPr>
          <p:cNvPr id="472" name="Google Shape;472;p75"/>
          <p:cNvPicPr preferRelativeResize="0"/>
          <p:nvPr/>
        </p:nvPicPr>
        <p:blipFill>
          <a:blip r:embed="rId3">
            <a:alphaModFix/>
          </a:blip>
          <a:stretch>
            <a:fillRect/>
          </a:stretch>
        </p:blipFill>
        <p:spPr>
          <a:xfrm>
            <a:off x="2281126" y="2626450"/>
            <a:ext cx="8442538" cy="3453788"/>
          </a:xfrm>
          <a:prstGeom prst="rect">
            <a:avLst/>
          </a:prstGeom>
          <a:noFill/>
          <a:ln w="9525" cap="flat" cmpd="sng">
            <a:solidFill>
              <a:schemeClr val="dk2"/>
            </a:solidFill>
            <a:prstDash val="solid"/>
            <a:round/>
            <a:headEnd type="none" w="sm" len="sm"/>
            <a:tailEnd type="none" w="sm" len="sm"/>
          </a:ln>
        </p:spPr>
      </p:pic>
      <p:pic>
        <p:nvPicPr>
          <p:cNvPr id="473" name="Google Shape;473;p75"/>
          <p:cNvPicPr preferRelativeResize="0"/>
          <p:nvPr/>
        </p:nvPicPr>
        <p:blipFill>
          <a:blip r:embed="rId4">
            <a:alphaModFix/>
          </a:blip>
          <a:stretch>
            <a:fillRect/>
          </a:stretch>
        </p:blipFill>
        <p:spPr>
          <a:xfrm>
            <a:off x="2281139" y="6240086"/>
            <a:ext cx="8442536" cy="3272564"/>
          </a:xfrm>
          <a:prstGeom prst="rect">
            <a:avLst/>
          </a:prstGeom>
          <a:noFill/>
          <a:ln w="9525" cap="flat" cmpd="sng">
            <a:solidFill>
              <a:schemeClr val="dk2"/>
            </a:solidFill>
            <a:prstDash val="solid"/>
            <a:round/>
            <a:headEnd type="none" w="sm" len="sm"/>
            <a:tailEnd type="none" w="sm" len="sm"/>
          </a:ln>
        </p:spPr>
      </p:pic>
      <p:sp>
        <p:nvSpPr>
          <p:cNvPr id="474" name="Google Shape;474;p75"/>
          <p:cNvSpPr txBox="1"/>
          <p:nvPr/>
        </p:nvSpPr>
        <p:spPr>
          <a:xfrm>
            <a:off x="838775" y="2010850"/>
            <a:ext cx="1044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C63024"/>
              </a:buClr>
              <a:buSzPts val="6400"/>
              <a:buFont typeface="Arial"/>
              <a:buNone/>
            </a:pPr>
            <a:r>
              <a:rPr lang="en-US" sz="2800">
                <a:solidFill>
                  <a:schemeClr val="dk1"/>
                </a:solidFill>
              </a:rPr>
              <a:t>&lt;サブネットマスク&gt;</a:t>
            </a:r>
            <a:endParaRPr sz="2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サブネットマスクによる分割</a:t>
            </a:r>
            <a:endParaRPr b="0"/>
          </a:p>
        </p:txBody>
      </p:sp>
      <p:sp>
        <p:nvSpPr>
          <p:cNvPr id="480" name="Google Shape;480;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31</a:t>
            </a:fld>
            <a:endParaRPr/>
          </a:p>
        </p:txBody>
      </p:sp>
      <p:sp>
        <p:nvSpPr>
          <p:cNvPr id="481" name="Google Shape;481;p76"/>
          <p:cNvSpPr txBox="1"/>
          <p:nvPr/>
        </p:nvSpPr>
        <p:spPr>
          <a:xfrm>
            <a:off x="645500" y="21697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a:t>サブネットマスクには「1」と「0」を合計32個並べる書き方</a:t>
            </a:r>
            <a:br>
              <a:rPr lang="en-US" sz="3200" dirty="0"/>
            </a:br>
            <a:r>
              <a:rPr lang="en-US" sz="3200" dirty="0" err="1"/>
              <a:t>以外にも、スラッシュ</a:t>
            </a:r>
            <a:r>
              <a:rPr lang="en-US" sz="3200" dirty="0"/>
              <a:t>（/）</a:t>
            </a:r>
            <a:r>
              <a:rPr lang="en-US" sz="3200" dirty="0" err="1"/>
              <a:t>による表記があります。IPアドレスの右側に</a:t>
            </a:r>
            <a:r>
              <a:rPr lang="en-US" sz="3200" dirty="0"/>
              <a:t>「/」を書き、その後にサブネットマスクの「1」の</a:t>
            </a:r>
            <a:br>
              <a:rPr lang="en-US" sz="3200" dirty="0"/>
            </a:br>
            <a:r>
              <a:rPr lang="en-US" sz="3200" dirty="0" err="1"/>
              <a:t>個数を付け加える方法です</a:t>
            </a:r>
            <a:r>
              <a:rPr lang="en-US" sz="3200" dirty="0"/>
              <a:t>。</a:t>
            </a:r>
            <a:endParaRPr sz="3200" dirty="0"/>
          </a:p>
          <a:p>
            <a:pPr marL="0" lvl="0" indent="0" algn="l" rtl="0">
              <a:lnSpc>
                <a:spcPct val="115000"/>
              </a:lnSpc>
              <a:spcBef>
                <a:spcPts val="2500"/>
              </a:spcBef>
              <a:spcAft>
                <a:spcPts val="2500"/>
              </a:spcAft>
              <a:buClr>
                <a:schemeClr val="dk1"/>
              </a:buClr>
              <a:buSzPts val="1100"/>
              <a:buFont typeface="Arial"/>
              <a:buNone/>
            </a:pPr>
            <a:r>
              <a:rPr lang="en-US" sz="3200" dirty="0"/>
              <a:t>例えば、サブネットマスクが「11111111 11111111 11111111 11000000」の場合に、これを</a:t>
            </a:r>
            <a:r>
              <a:rPr lang="en-US" sz="3200" dirty="0">
                <a:solidFill>
                  <a:schemeClr val="dk1"/>
                </a:solidFill>
              </a:rPr>
              <a:t>「/26」と短縮し、IPアドレスの</a:t>
            </a:r>
            <a:br>
              <a:rPr lang="en-US" sz="3200" dirty="0">
                <a:solidFill>
                  <a:schemeClr val="dk1"/>
                </a:solidFill>
              </a:rPr>
            </a:br>
            <a:r>
              <a:rPr lang="en-US" sz="3200" dirty="0">
                <a:solidFill>
                  <a:schemeClr val="dk1"/>
                </a:solidFill>
              </a:rPr>
              <a:t>右側にくっつけて「192.168.8.0/26」というふうに10進数で表記します。</a:t>
            </a:r>
            <a:endParaRPr sz="3200" dirty="0"/>
          </a:p>
        </p:txBody>
      </p:sp>
      <p:pic>
        <p:nvPicPr>
          <p:cNvPr id="482" name="Google Shape;482;p76"/>
          <p:cNvPicPr preferRelativeResize="0"/>
          <p:nvPr/>
        </p:nvPicPr>
        <p:blipFill>
          <a:blip r:embed="rId3">
            <a:alphaModFix/>
          </a:blip>
          <a:stretch>
            <a:fillRect/>
          </a:stretch>
        </p:blipFill>
        <p:spPr>
          <a:xfrm>
            <a:off x="3187700" y="6883750"/>
            <a:ext cx="6934200" cy="26289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88" name="Google Shape;488;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89" name="Google Shape;489;p7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90" name="Google Shape;490;p7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33</a:t>
            </a:fld>
            <a:endParaRPr/>
          </a:p>
        </p:txBody>
      </p:sp>
      <p:sp>
        <p:nvSpPr>
          <p:cNvPr id="496" name="Google Shape;496;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97" name="Google Shape;497;p78"/>
          <p:cNvGraphicFramePr/>
          <p:nvPr/>
        </p:nvGraphicFramePr>
        <p:xfrm>
          <a:off x="806563" y="2342575"/>
          <a:ext cx="11391675" cy="6955000"/>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合計</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並べる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以外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スラッシュ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右側</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付け加える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短縮する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くっ付ける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34</a:t>
            </a:fld>
            <a:endParaRPr/>
          </a:p>
        </p:txBody>
      </p:sp>
      <p:sp>
        <p:nvSpPr>
          <p:cNvPr id="503" name="Google Shape;503;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04" name="Google Shape;504;p79"/>
          <p:cNvGraphicFramePr/>
          <p:nvPr/>
        </p:nvGraphicFramePr>
        <p:xfrm>
          <a:off x="806563" y="2342575"/>
          <a:ext cx="11391675" cy="6955000"/>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合計</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並べる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以外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スラッシュ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右側</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付け加える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短縮する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くっ付ける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35</a:t>
            </a:fld>
            <a:endParaRPr/>
          </a:p>
        </p:txBody>
      </p:sp>
      <p:sp>
        <p:nvSpPr>
          <p:cNvPr id="510" name="Google Shape;510;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11" name="Google Shape;511;p80"/>
          <p:cNvGraphicFramePr/>
          <p:nvPr/>
        </p:nvGraphicFramePr>
        <p:xfrm>
          <a:off x="806563" y="2342575"/>
          <a:ext cx="11391675" cy="6958458"/>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Tổng cộng</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Xếp hàng, sắp xếp</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Ngoài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Dấu gạch chéo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Cách viết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Bên phải</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Thêm, bổ sung</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Rút ngắn</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200">
                          <a:solidFill>
                            <a:schemeClr val="dk1"/>
                          </a:solidFill>
                        </a:rPr>
                        <a:t>Gắn vào</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17" name="Google Shape;517;p8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36</a:t>
            </a:fld>
            <a:endParaRPr/>
          </a:p>
        </p:txBody>
      </p:sp>
      <p:sp>
        <p:nvSpPr>
          <p:cNvPr id="518" name="Google Shape;518;p8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19" name="Google Shape;519;p8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2"/>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25" name="Google Shape;525;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37</a:t>
            </a:fld>
            <a:endParaRPr/>
          </a:p>
        </p:txBody>
      </p:sp>
      <p:sp>
        <p:nvSpPr>
          <p:cNvPr id="526" name="Google Shape;526;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32" name="Google Shape;532;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533" name="Google Shape;533;p8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34" name="Google Shape;534;p8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4"/>
          <p:cNvSpPr txBox="1">
            <a:spLocks noGrp="1"/>
          </p:cNvSpPr>
          <p:nvPr>
            <p:ph type="title"/>
          </p:nvPr>
        </p:nvSpPr>
        <p:spPr>
          <a:xfrm>
            <a:off x="1270000" y="3225800"/>
            <a:ext cx="109992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b="0"/>
              <a:t>ネットワークアドレス</a:t>
            </a:r>
            <a:br>
              <a:rPr lang="en-US" b="0"/>
            </a:br>
            <a:r>
              <a:rPr lang="en-US" b="0"/>
              <a:t>と</a:t>
            </a:r>
            <a:endParaRPr b="0"/>
          </a:p>
          <a:p>
            <a:pPr marL="0" lvl="0" indent="0" algn="ctr" rtl="0">
              <a:spcBef>
                <a:spcPts val="0"/>
              </a:spcBef>
              <a:spcAft>
                <a:spcPts val="0"/>
              </a:spcAft>
              <a:buClr>
                <a:srgbClr val="C63024"/>
              </a:buClr>
              <a:buSzPts val="6400"/>
              <a:buFont typeface="Arial"/>
              <a:buNone/>
            </a:pPr>
            <a:r>
              <a:rPr lang="en-US" b="0"/>
              <a:t>ブロードキャストアドレス</a:t>
            </a:r>
            <a:endParaRPr b="0"/>
          </a:p>
        </p:txBody>
      </p:sp>
      <p:sp>
        <p:nvSpPr>
          <p:cNvPr id="540" name="Google Shape;540;p8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285" name="Google Shape;285;p49"/>
          <p:cNvSpPr txBox="1">
            <a:spLocks noGrp="1"/>
          </p:cNvSpPr>
          <p:nvPr>
            <p:ph type="body" idx="1"/>
          </p:nvPr>
        </p:nvSpPr>
        <p:spPr>
          <a:xfrm>
            <a:off x="696675" y="2079850"/>
            <a:ext cx="11900100" cy="709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2400"/>
              </a:spcBef>
              <a:spcAft>
                <a:spcPts val="0"/>
              </a:spcAft>
              <a:buNone/>
            </a:pPr>
            <a:endParaRPr sz="3200">
              <a:solidFill>
                <a:schemeClr val="accent5"/>
              </a:solidFill>
            </a:endParaRPr>
          </a:p>
          <a:p>
            <a:pPr marL="457200" lvl="0" indent="-469900" algn="l" rtl="0">
              <a:lnSpc>
                <a:spcPct val="150000"/>
              </a:lnSpc>
              <a:spcBef>
                <a:spcPts val="2400"/>
              </a:spcBef>
              <a:spcAft>
                <a:spcPts val="0"/>
              </a:spcAft>
              <a:buSzPts val="3800"/>
              <a:buAutoNum type="arabicPeriod"/>
            </a:pPr>
            <a:r>
              <a:rPr lang="en-US" sz="3400" u="sng">
                <a:solidFill>
                  <a:schemeClr val="hlink"/>
                </a:solidFill>
                <a:hlinkClick r:id="rId3"/>
              </a:rPr>
              <a:t>07_</a:t>
            </a:r>
            <a:r>
              <a:rPr lang="en-US" sz="3400" u="sng">
                <a:solidFill>
                  <a:schemeClr val="hlink"/>
                </a:solidFill>
                <a:hlinkClick r:id="rId3"/>
              </a:rPr>
              <a:t>クラスとサブネット</a:t>
            </a:r>
            <a:r>
              <a:rPr lang="en-US" sz="3400" u="sng">
                <a:solidFill>
                  <a:schemeClr val="hlink"/>
                </a:solidFill>
                <a:hlinkClick r:id="rId3"/>
              </a:rPr>
              <a:t>_公開版</a:t>
            </a:r>
            <a:r>
              <a:rPr lang="en-US" sz="3400"/>
              <a:t>の                                  ファイルを開きコピーします</a:t>
            </a:r>
            <a:endParaRPr sz="3400"/>
          </a:p>
          <a:p>
            <a:pPr marL="457200" lvl="0" indent="0" algn="l" rtl="0">
              <a:lnSpc>
                <a:spcPct val="150000"/>
              </a:lnSpc>
              <a:spcBef>
                <a:spcPts val="2400"/>
              </a:spcBef>
              <a:spcAft>
                <a:spcPts val="0"/>
              </a:spcAft>
              <a:buNone/>
            </a:pPr>
            <a:r>
              <a:rPr lang="en-US" sz="3500"/>
              <a:t>ファイル名：</a:t>
            </a:r>
            <a:r>
              <a:rPr lang="en-US" sz="3400">
                <a:solidFill>
                  <a:schemeClr val="accent5"/>
                </a:solidFill>
              </a:rPr>
              <a:t>07_クラスとサブネット</a:t>
            </a:r>
            <a:endParaRPr sz="3400">
              <a:solidFill>
                <a:schemeClr val="accent5"/>
              </a:solidFill>
            </a:endParaRPr>
          </a:p>
          <a:p>
            <a:pPr marL="457200" lvl="0" indent="-444500" algn="l" rtl="0">
              <a:lnSpc>
                <a:spcPct val="150000"/>
              </a:lnSpc>
              <a:spcBef>
                <a:spcPts val="2400"/>
              </a:spcBef>
              <a:spcAft>
                <a:spcPts val="0"/>
              </a:spcAft>
              <a:buClr>
                <a:schemeClr val="dk1"/>
              </a:buClr>
              <a:buSzPts val="3400"/>
              <a:buAutoNum type="arabicPeriod"/>
            </a:pPr>
            <a:r>
              <a:rPr lang="en-US" sz="3400">
                <a:solidFill>
                  <a:schemeClr val="dk1"/>
                </a:solidFill>
              </a:rPr>
              <a:t>2回目の授業で作成した自分用のフォルダーに格納します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286" name="Google Shape;286;p4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ネットワークアドレスと</a:t>
            </a:r>
            <a:endParaRPr b="0"/>
          </a:p>
          <a:p>
            <a:pPr marL="0" lvl="0" indent="0" algn="l" rtl="0">
              <a:lnSpc>
                <a:spcPct val="100000"/>
              </a:lnSpc>
              <a:spcBef>
                <a:spcPts val="0"/>
              </a:spcBef>
              <a:spcAft>
                <a:spcPts val="0"/>
              </a:spcAft>
              <a:buClr>
                <a:srgbClr val="C63024"/>
              </a:buClr>
              <a:buSzPct val="100000"/>
              <a:buFont typeface="Arial"/>
              <a:buNone/>
            </a:pPr>
            <a:r>
              <a:rPr lang="en-US" b="0"/>
              <a:t>ブロードキャストアドレス</a:t>
            </a:r>
            <a:endParaRPr b="0"/>
          </a:p>
        </p:txBody>
      </p:sp>
      <p:sp>
        <p:nvSpPr>
          <p:cNvPr id="546" name="Google Shape;546;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40</a:t>
            </a:fld>
            <a:endParaRPr/>
          </a:p>
        </p:txBody>
      </p:sp>
      <p:sp>
        <p:nvSpPr>
          <p:cNvPr id="547" name="Google Shape;547;p85"/>
          <p:cNvSpPr txBox="1"/>
          <p:nvPr/>
        </p:nvSpPr>
        <p:spPr>
          <a:xfrm>
            <a:off x="645500" y="2294050"/>
            <a:ext cx="11713800" cy="6808200"/>
          </a:xfrm>
          <a:prstGeom prst="rect">
            <a:avLst/>
          </a:prstGeom>
          <a:noFill/>
          <a:ln>
            <a:noFill/>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3000"/>
              <a:t>ホスト部のビットが全て「0」のアドレス、および全て「1」の</a:t>
            </a:r>
            <a:br>
              <a:rPr lang="en-US" sz="3000"/>
            </a:br>
            <a:r>
              <a:rPr lang="en-US" sz="3000"/>
              <a:t>アドレスは、特別な働きをするために予約されたアドレスで、</a:t>
            </a:r>
            <a:br>
              <a:rPr lang="en-US" sz="3000"/>
            </a:br>
            <a:r>
              <a:rPr lang="en-US" sz="3000"/>
              <a:t>ホスト用のIPアドレス(ホストアドレス)としては使用できません。</a:t>
            </a:r>
            <a:endParaRPr sz="3000"/>
          </a:p>
          <a:p>
            <a:pPr marL="0" lvl="0" indent="0" algn="l" rtl="0">
              <a:lnSpc>
                <a:spcPct val="115000"/>
              </a:lnSpc>
              <a:spcBef>
                <a:spcPts val="2500"/>
              </a:spcBef>
              <a:spcAft>
                <a:spcPts val="0"/>
              </a:spcAft>
              <a:buClr>
                <a:schemeClr val="dk1"/>
              </a:buClr>
              <a:buSzPts val="1100"/>
              <a:buFont typeface="Arial"/>
              <a:buNone/>
            </a:pPr>
            <a:r>
              <a:rPr lang="en-US" sz="3000"/>
              <a:t>ホスト部が全て「0」のアドレスを、ネットワークアドレスといいます。ネットワーク自体を表すアドレスとして使用されます。</a:t>
            </a:r>
            <a:br>
              <a:rPr lang="en-US" sz="3000"/>
            </a:br>
            <a:r>
              <a:rPr lang="en-US" sz="3000"/>
              <a:t>一方、ホスト部がすべて「1」のアドレスを、ブロードキャスト</a:t>
            </a:r>
            <a:br>
              <a:rPr lang="en-US" sz="3000"/>
            </a:br>
            <a:r>
              <a:rPr lang="en-US" sz="3000"/>
              <a:t>アドレスといいます。同じネットワーク内の全てのホストに一斉</a:t>
            </a:r>
            <a:br>
              <a:rPr lang="en-US" sz="3000"/>
            </a:br>
            <a:r>
              <a:rPr lang="en-US" sz="3000"/>
              <a:t>送信するために使われます。</a:t>
            </a:r>
            <a:endParaRPr sz="3000"/>
          </a:p>
          <a:p>
            <a:pPr marL="0" lvl="0" indent="0" algn="l" rtl="0">
              <a:lnSpc>
                <a:spcPct val="115000"/>
              </a:lnSpc>
              <a:spcBef>
                <a:spcPts val="2500"/>
              </a:spcBef>
              <a:spcAft>
                <a:spcPts val="2500"/>
              </a:spcAft>
              <a:buClr>
                <a:schemeClr val="dk1"/>
              </a:buClr>
              <a:buSzPts val="1100"/>
              <a:buFont typeface="Arial"/>
              <a:buNone/>
            </a:pPr>
            <a:r>
              <a:rPr lang="en-US" sz="3000"/>
              <a:t>つまり、どんなネットワークでも、ホスト部のアドレスのうち2つはあらかじめ使用することができないので、各ネットワークの使用可能なホストアドレス数は</a:t>
            </a:r>
            <a:r>
              <a:rPr lang="en-US" sz="3000" b="1"/>
              <a:t>(2^ホスト部のビット数) - 2</a:t>
            </a:r>
            <a:r>
              <a:rPr lang="en-US" sz="3000"/>
              <a:t>となります。</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53" name="Google Shape;553;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41</a:t>
            </a:fld>
            <a:endParaRPr/>
          </a:p>
        </p:txBody>
      </p:sp>
      <p:sp>
        <p:nvSpPr>
          <p:cNvPr id="554" name="Google Shape;554;p8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55" name="Google Shape;555;p8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42</a:t>
            </a:fld>
            <a:endParaRPr/>
          </a:p>
        </p:txBody>
      </p:sp>
      <p:sp>
        <p:nvSpPr>
          <p:cNvPr id="561" name="Google Shape;561;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62" name="Google Shape;562;p87"/>
          <p:cNvGraphicFramePr/>
          <p:nvPr/>
        </p:nvGraphicFramePr>
        <p:xfrm>
          <a:off x="377475" y="2183575"/>
          <a:ext cx="11391675" cy="7445079"/>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全て</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457200" lvl="0" indent="-228600" algn="l" rtl="0">
                        <a:spcBef>
                          <a:spcPts val="0"/>
                        </a:spcBef>
                        <a:spcAft>
                          <a:spcPts val="0"/>
                        </a:spcAft>
                        <a:buNone/>
                      </a:pPr>
                      <a:r>
                        <a:rPr lang="en-US" sz="3200">
                          <a:solidFill>
                            <a:schemeClr val="dk1"/>
                          </a:solidFill>
                        </a:rPr>
                        <a:t>2</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および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特別</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働きをする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予約する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t>ブロードキャスト　　　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solidFill>
                            <a:schemeClr val="dk1"/>
                          </a:solidFill>
                        </a:rPr>
                        <a:t>一斉</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あらかじめ</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43</a:t>
            </a:fld>
            <a:endParaRPr/>
          </a:p>
        </p:txBody>
      </p:sp>
      <p:sp>
        <p:nvSpPr>
          <p:cNvPr id="568" name="Google Shape;568;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69" name="Google Shape;569;p88"/>
          <p:cNvGraphicFramePr/>
          <p:nvPr/>
        </p:nvGraphicFramePr>
        <p:xfrm>
          <a:off x="393950" y="2249600"/>
          <a:ext cx="11391675" cy="7445079"/>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全て</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457200" lvl="0" indent="-228600" algn="l" rtl="0">
                        <a:spcBef>
                          <a:spcPts val="0"/>
                        </a:spcBef>
                        <a:spcAft>
                          <a:spcPts val="0"/>
                        </a:spcAft>
                        <a:buNone/>
                      </a:pPr>
                      <a:r>
                        <a:rPr lang="en-US" sz="3200">
                          <a:solidFill>
                            <a:schemeClr val="dk1"/>
                          </a:solidFill>
                        </a:rPr>
                        <a:t>2</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および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特別</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働きをする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予約する</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t>ブロードキャスト　　　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solidFill>
                            <a:schemeClr val="dk1"/>
                          </a:solidFill>
                        </a:rPr>
                        <a:t>一斉</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あらかじめ</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44</a:t>
            </a:fld>
            <a:endParaRPr/>
          </a:p>
        </p:txBody>
      </p:sp>
      <p:sp>
        <p:nvSpPr>
          <p:cNvPr id="575" name="Google Shape;575;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76" name="Google Shape;576;p89"/>
          <p:cNvGraphicFramePr/>
          <p:nvPr/>
        </p:nvGraphicFramePr>
        <p:xfrm>
          <a:off x="806550" y="2596175"/>
          <a:ext cx="11391675" cy="4868994"/>
        </p:xfrm>
        <a:graphic>
          <a:graphicData uri="http://schemas.openxmlformats.org/drawingml/2006/table">
            <a:tbl>
              <a:tblPr>
                <a:noFill/>
                <a:tableStyleId>{0B57AD2E-BAA9-46B3-82D5-38352B85D3DE}</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200">
                          <a:solidFill>
                            <a:schemeClr val="dk1"/>
                          </a:solidFill>
                        </a:rPr>
                        <a:t>1</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Và</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200">
                          <a:solidFill>
                            <a:schemeClr val="dk1"/>
                          </a:solidFill>
                        </a:rPr>
                        <a:t>Đặc biệt</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Làm việc </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Bản thân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t>Đồng loạt, cùng lúc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just" rtl="0">
                        <a:lnSpc>
                          <a:spcPct val="115000"/>
                        </a:lnSpc>
                        <a:spcBef>
                          <a:spcPts val="0"/>
                        </a:spcBef>
                        <a:spcAft>
                          <a:spcPts val="2500"/>
                        </a:spcAft>
                        <a:buNone/>
                      </a:pPr>
                      <a:r>
                        <a:rPr lang="en-US" sz="3000"/>
                        <a:t>Đặt trước, dành riêng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82" name="Google Shape;582;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583" name="Google Shape;583;p9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84" name="Google Shape;584;p90"/>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1"/>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90" name="Google Shape;590;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46</a:t>
            </a:fld>
            <a:endParaRPr/>
          </a:p>
        </p:txBody>
      </p:sp>
      <p:sp>
        <p:nvSpPr>
          <p:cNvPr id="591" name="Google Shape;591;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97" name="Google Shape;597;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47</a:t>
            </a:fld>
            <a:endParaRPr/>
          </a:p>
        </p:txBody>
      </p:sp>
      <p:sp>
        <p:nvSpPr>
          <p:cNvPr id="598" name="Google Shape;598;p9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99" name="Google Shape;599;p9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 練習問題</a:t>
            </a:r>
            <a:endParaRPr/>
          </a:p>
        </p:txBody>
      </p:sp>
      <p:sp>
        <p:nvSpPr>
          <p:cNvPr id="605" name="Google Shape;605;p9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611" name="Google Shape;611;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49</a:t>
            </a:fld>
            <a:endParaRPr/>
          </a:p>
        </p:txBody>
      </p:sp>
      <p:sp>
        <p:nvSpPr>
          <p:cNvPr id="612" name="Google Shape;612;p94"/>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IPv4で192.168.30.32/28のネットワークに接続可能なホストの最大数はどれですか。</a:t>
            </a: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14</a:t>
            </a:r>
            <a:endParaRPr sz="3000" dirty="0">
              <a:solidFill>
                <a:srgbClr val="090909"/>
              </a:solidFill>
              <a:highlight>
                <a:srgbClr val="FFFF00"/>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16</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28</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30</a:t>
            </a: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92" name="Google Shape;292;p50"/>
          <p:cNvSpPr txBox="1">
            <a:spLocks noGrp="1"/>
          </p:cNvSpPr>
          <p:nvPr>
            <p:ph type="body" idx="1"/>
          </p:nvPr>
        </p:nvSpPr>
        <p:spPr>
          <a:xfrm>
            <a:off x="952500" y="2292051"/>
            <a:ext cx="11099700" cy="69531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日本語の文章をベトナム語に翻訳することができる</a:t>
            </a:r>
            <a:endParaRPr>
              <a:solidFill>
                <a:schemeClr val="dk1"/>
              </a:solidFill>
            </a:endParaRPr>
          </a:p>
          <a:p>
            <a:pPr marL="0" lvl="0" indent="0" algn="l" rtl="0">
              <a:lnSpc>
                <a:spcPct val="80000"/>
              </a:lnSpc>
              <a:spcBef>
                <a:spcPts val="2400"/>
              </a:spcBef>
              <a:spcAft>
                <a:spcPts val="0"/>
              </a:spcAft>
              <a:buNone/>
            </a:pPr>
            <a:endParaRPr/>
          </a:p>
        </p:txBody>
      </p:sp>
      <p:sp>
        <p:nvSpPr>
          <p:cNvPr id="293" name="Google Shape;293;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618" name="Google Shape;618;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50</a:t>
            </a:fld>
            <a:endParaRPr/>
          </a:p>
        </p:txBody>
      </p:sp>
      <p:sp>
        <p:nvSpPr>
          <p:cNvPr id="619" name="Google Shape;619;p95"/>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IPアドレスが192.168.0.xでサブネットマスクが255.255.255.0のTCP/</a:t>
            </a:r>
            <a:r>
              <a:rPr lang="en-US" sz="3000" dirty="0" err="1">
                <a:solidFill>
                  <a:srgbClr val="090909"/>
                </a:solidFill>
                <a:highlight>
                  <a:srgbClr val="FFFFFF"/>
                </a:highlight>
              </a:rPr>
              <a:t>IPネットワークで、ブロードキャストアドレスはどれか</a:t>
            </a:r>
            <a:r>
              <a:rPr lang="en-US" sz="3000" dirty="0">
                <a:solidFill>
                  <a:srgbClr val="090909"/>
                </a:solidFill>
                <a:highlight>
                  <a:srgbClr val="FFFFFF"/>
                </a:highlight>
              </a:rPr>
              <a:t>。</a:t>
            </a: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192.168.0.0</a:t>
            </a:r>
            <a:endParaRPr sz="3000" dirty="0">
              <a:solidFill>
                <a:srgbClr val="090909"/>
              </a:solidFill>
              <a:highlight>
                <a:srgbClr val="FFFFFF"/>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192.168.0.255</a:t>
            </a:r>
            <a:endParaRPr sz="3000" dirty="0">
              <a:solidFill>
                <a:srgbClr val="090909"/>
              </a:solidFill>
              <a:highlight>
                <a:srgbClr val="FFFF00"/>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chemeClr val="lt1"/>
                </a:highlight>
              </a:rPr>
              <a:t>192.168.255.0</a:t>
            </a:r>
            <a:endParaRPr sz="3000" dirty="0">
              <a:solidFill>
                <a:srgbClr val="090909"/>
              </a:solidFill>
              <a:highlight>
                <a:srgbClr val="FFFFFF"/>
              </a:highlight>
            </a:endParaRPr>
          </a:p>
          <a:p>
            <a:pPr marL="45720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chemeClr val="lt1"/>
                </a:highlight>
              </a:rPr>
              <a:t>192.168.255.255</a:t>
            </a:r>
            <a:endParaRPr sz="3000" dirty="0">
              <a:solidFill>
                <a:srgbClr val="090909"/>
              </a:solidFill>
              <a:highlight>
                <a:srgbClr val="FFFFFF"/>
              </a:highlight>
            </a:endParaRPr>
          </a:p>
          <a:p>
            <a:pPr marL="457200" marR="0" lvl="0" indent="0" algn="l" rtl="0">
              <a:lnSpc>
                <a:spcPct val="115000"/>
              </a:lnSpc>
              <a:spcBef>
                <a:spcPts val="0"/>
              </a:spcBef>
              <a:spcAft>
                <a:spcPts val="0"/>
              </a:spcAft>
              <a:buNone/>
            </a:pP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6"/>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中間発表について</a:t>
            </a:r>
            <a:endParaRPr>
              <a:solidFill>
                <a:srgbClr val="CC0000"/>
              </a:solidFill>
            </a:endParaRPr>
          </a:p>
        </p:txBody>
      </p:sp>
      <p:sp>
        <p:nvSpPr>
          <p:cNvPr id="625" name="Google Shape;625;p96"/>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b="0"/>
              <a:t>中間発表</a:t>
            </a:r>
            <a:endParaRPr sz="5800" b="0"/>
          </a:p>
        </p:txBody>
      </p:sp>
      <p:sp>
        <p:nvSpPr>
          <p:cNvPr id="631" name="Google Shape;631;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
        <p:nvSpPr>
          <p:cNvPr id="632" name="Google Shape;632;p97"/>
          <p:cNvSpPr txBox="1">
            <a:spLocks noGrp="1"/>
          </p:cNvSpPr>
          <p:nvPr>
            <p:ph type="body" idx="1"/>
          </p:nvPr>
        </p:nvSpPr>
        <p:spPr>
          <a:xfrm>
            <a:off x="908350" y="4778700"/>
            <a:ext cx="11764800" cy="22200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None/>
            </a:pPr>
            <a:r>
              <a:rPr lang="en-US" sz="3800"/>
              <a:t>中間発表の案内は下記のURLで参照できます</a:t>
            </a:r>
            <a:endParaRPr sz="3800"/>
          </a:p>
          <a:p>
            <a:pPr marL="0" marR="0" lvl="0" indent="0" algn="l" rtl="0">
              <a:lnSpc>
                <a:spcPct val="115000"/>
              </a:lnSpc>
              <a:spcBef>
                <a:spcPts val="0"/>
              </a:spcBef>
              <a:spcAft>
                <a:spcPts val="0"/>
              </a:spcAft>
              <a:buNone/>
            </a:pPr>
            <a:r>
              <a:rPr lang="en-US" sz="3800" u="sng">
                <a:solidFill>
                  <a:schemeClr val="hlink"/>
                </a:solidFill>
                <a:highlight>
                  <a:srgbClr val="FFFFFF"/>
                </a:highlight>
                <a:latin typeface="Nunito"/>
                <a:ea typeface="Nunito"/>
                <a:cs typeface="Nunito"/>
                <a:sym typeface="Nunito"/>
                <a:hlinkClick r:id="rId3"/>
              </a:rPr>
              <a:t>https://sal.vn/vmfAi</a:t>
            </a:r>
            <a:r>
              <a:rPr lang="en-US" sz="3800" u="sng">
                <a:solidFill>
                  <a:schemeClr val="hlink"/>
                </a:solidFill>
                <a:highlight>
                  <a:srgbClr val="FFFFFF"/>
                </a:highlight>
                <a:latin typeface="Nunito"/>
                <a:ea typeface="Nunito"/>
                <a:cs typeface="Nunito"/>
                <a:sym typeface="Nunito"/>
                <a:hlinkClick r:id="rId3"/>
              </a:rPr>
              <a:t>A</a:t>
            </a:r>
            <a:endParaRPr sz="3800">
              <a:solidFill>
                <a:srgbClr val="3C4043"/>
              </a:solidFill>
              <a:highlight>
                <a:srgbClr val="FFFFFF"/>
              </a:highlight>
              <a:latin typeface="Nunito"/>
              <a:ea typeface="Nunito"/>
              <a:cs typeface="Nunito"/>
              <a:sym typeface="Nunito"/>
            </a:endParaRPr>
          </a:p>
          <a:p>
            <a:pPr marL="0" marR="0" lvl="0" indent="0" algn="l" rtl="0">
              <a:lnSpc>
                <a:spcPct val="115000"/>
              </a:lnSpc>
              <a:spcBef>
                <a:spcPts val="0"/>
              </a:spcBef>
              <a:spcAft>
                <a:spcPts val="0"/>
              </a:spcAft>
              <a:buNone/>
            </a:pPr>
            <a:endParaRPr sz="3800">
              <a:solidFill>
                <a:srgbClr val="3C4043"/>
              </a:solidFill>
              <a:highlight>
                <a:srgbClr val="FFFFFF"/>
              </a:highlight>
              <a:latin typeface="Nunito"/>
              <a:ea typeface="Nunito"/>
              <a:cs typeface="Nunito"/>
              <a:sym typeface="Nunito"/>
            </a:endParaRPr>
          </a:p>
          <a:p>
            <a:pPr marL="0" marR="0" lvl="0" indent="0" algn="l" rtl="0">
              <a:lnSpc>
                <a:spcPct val="115000"/>
              </a:lnSpc>
              <a:spcBef>
                <a:spcPts val="0"/>
              </a:spcBef>
              <a:spcAft>
                <a:spcPts val="0"/>
              </a:spcAft>
              <a:buNone/>
            </a:pPr>
            <a:endParaRPr sz="3800">
              <a:solidFill>
                <a:srgbClr val="3C4043"/>
              </a:solidFill>
              <a:highlight>
                <a:srgbClr val="FFFFFF"/>
              </a:highlight>
              <a:latin typeface="Nunito"/>
              <a:ea typeface="Nunito"/>
              <a:cs typeface="Nunito"/>
              <a:sym typeface="Nunito"/>
            </a:endParaRPr>
          </a:p>
          <a:p>
            <a:pPr marL="0" marR="0" lvl="0" indent="0" algn="l" rtl="0">
              <a:lnSpc>
                <a:spcPct val="115000"/>
              </a:lnSpc>
              <a:spcBef>
                <a:spcPts val="0"/>
              </a:spcBef>
              <a:spcAft>
                <a:spcPts val="0"/>
              </a:spcAft>
              <a:buNone/>
            </a:pPr>
            <a:endParaRPr sz="3800"/>
          </a:p>
        </p:txBody>
      </p:sp>
      <p:sp>
        <p:nvSpPr>
          <p:cNvPr id="633" name="Google Shape;633;p97"/>
          <p:cNvSpPr txBox="1">
            <a:spLocks noGrp="1"/>
          </p:cNvSpPr>
          <p:nvPr>
            <p:ph type="body" idx="1"/>
          </p:nvPr>
        </p:nvSpPr>
        <p:spPr>
          <a:xfrm>
            <a:off x="908350" y="3153525"/>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800"/>
              <a:t>8回目の授業では、</a:t>
            </a:r>
            <a:r>
              <a:rPr lang="en-US" sz="3800" b="1"/>
              <a:t>中間発表</a:t>
            </a:r>
            <a:r>
              <a:rPr lang="en-US" sz="3800"/>
              <a:t>を実施します</a:t>
            </a:r>
            <a:endParaRPr sz="3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8"/>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639" name="Google Shape;639;p98"/>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9" name="Google Shape;299;p51"/>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a:t>前回の復習</a:t>
            </a:r>
            <a:endParaRPr sz="3600"/>
          </a:p>
          <a:p>
            <a:pPr marL="457200" lvl="0" indent="-457200" algn="l" rtl="0">
              <a:lnSpc>
                <a:spcPct val="150000"/>
              </a:lnSpc>
              <a:spcBef>
                <a:spcPts val="0"/>
              </a:spcBef>
              <a:spcAft>
                <a:spcPts val="0"/>
              </a:spcAft>
              <a:buClr>
                <a:schemeClr val="dk1"/>
              </a:buClr>
              <a:buSzPts val="3600"/>
              <a:buAutoNum type="arabicPeriod"/>
            </a:pPr>
            <a:r>
              <a:rPr lang="en-US" sz="3600">
                <a:solidFill>
                  <a:schemeClr val="dk1"/>
                </a:solidFill>
              </a:rPr>
              <a:t>サブネットマスクによる分割</a:t>
            </a:r>
            <a:endParaRPr sz="3600">
              <a:solidFill>
                <a:schemeClr val="dk1"/>
              </a:solidFill>
            </a:endParaRPr>
          </a:p>
          <a:p>
            <a:pPr marL="457200" lvl="0" indent="-457200" algn="l" rtl="0">
              <a:lnSpc>
                <a:spcPct val="150000"/>
              </a:lnSpc>
              <a:spcBef>
                <a:spcPts val="0"/>
              </a:spcBef>
              <a:spcAft>
                <a:spcPts val="0"/>
              </a:spcAft>
              <a:buSzPts val="3600"/>
              <a:buAutoNum type="arabicPeriod"/>
            </a:pPr>
            <a:r>
              <a:rPr lang="en-US" sz="3600"/>
              <a:t>ネットワークアドレス</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ブロードキャストアドレス</a:t>
            </a:r>
            <a:endParaRPr sz="3600"/>
          </a:p>
          <a:p>
            <a:pPr marL="457200" lvl="0" indent="-457200" algn="l" rtl="0">
              <a:lnSpc>
                <a:spcPct val="150000"/>
              </a:lnSpc>
              <a:spcBef>
                <a:spcPts val="0"/>
              </a:spcBef>
              <a:spcAft>
                <a:spcPts val="0"/>
              </a:spcAft>
              <a:buSzPts val="3600"/>
              <a:buAutoNum type="arabicPeriod"/>
            </a:pPr>
            <a:r>
              <a:rPr lang="en-US" sz="3600"/>
              <a:t>カタカナ語とアルファベット語</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練習問題</a:t>
            </a:r>
            <a:endParaRPr sz="3600">
              <a:solidFill>
                <a:schemeClr val="dk1"/>
              </a:solidFill>
            </a:endParaRPr>
          </a:p>
          <a:p>
            <a:pPr marL="457200" lvl="0" indent="-457200" algn="l" rtl="0">
              <a:lnSpc>
                <a:spcPct val="150000"/>
              </a:lnSpc>
              <a:spcBef>
                <a:spcPts val="0"/>
              </a:spcBef>
              <a:spcAft>
                <a:spcPts val="0"/>
              </a:spcAft>
              <a:buClr>
                <a:schemeClr val="dk1"/>
              </a:buClr>
              <a:buSzPts val="3600"/>
              <a:buAutoNum type="arabicPeriod"/>
            </a:pPr>
            <a:r>
              <a:rPr lang="en-US" sz="3600">
                <a:solidFill>
                  <a:schemeClr val="dk1"/>
                </a:solidFill>
              </a:rPr>
              <a:t>中間発表の案内</a:t>
            </a:r>
            <a:endParaRPr sz="3600">
              <a:solidFill>
                <a:schemeClr val="dk1"/>
              </a:solidFill>
            </a:endParaRPr>
          </a:p>
          <a:p>
            <a:pPr marL="0" lvl="0" indent="0" algn="l" rtl="0">
              <a:lnSpc>
                <a:spcPct val="150000"/>
              </a:lnSpc>
              <a:spcBef>
                <a:spcPts val="2400"/>
              </a:spcBef>
              <a:spcAft>
                <a:spcPts val="0"/>
              </a:spcAft>
              <a:buNone/>
            </a:pPr>
            <a:endParaRPr sz="3600"/>
          </a:p>
        </p:txBody>
      </p:sp>
      <p:sp>
        <p:nvSpPr>
          <p:cNvPr id="300" name="Google Shape;300;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前回の復習</a:t>
            </a:r>
            <a:endParaRPr/>
          </a:p>
        </p:txBody>
      </p:sp>
      <p:sp>
        <p:nvSpPr>
          <p:cNvPr id="306" name="Google Shape;306;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a:t>前回の復習</a:t>
            </a:r>
            <a:endParaRPr/>
          </a:p>
        </p:txBody>
      </p:sp>
      <p:sp>
        <p:nvSpPr>
          <p:cNvPr id="312" name="Google Shape;312;p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
        <p:nvSpPr>
          <p:cNvPr id="313" name="Google Shape;313;p53"/>
          <p:cNvSpPr txBox="1"/>
          <p:nvPr/>
        </p:nvSpPr>
        <p:spPr>
          <a:xfrm>
            <a:off x="372800" y="2574550"/>
            <a:ext cx="12259200" cy="6808200"/>
          </a:xfrm>
          <a:prstGeom prst="rect">
            <a:avLst/>
          </a:prstGeom>
          <a:noFill/>
          <a:ln>
            <a:noFill/>
          </a:ln>
        </p:spPr>
        <p:txBody>
          <a:bodyPr spcFirstLastPara="1" wrap="square" lIns="50800" tIns="50800" rIns="50800" bIns="50800" anchor="t" anchorCtr="0">
            <a:normAutofit/>
          </a:bodyPr>
          <a:lstStyle/>
          <a:p>
            <a:pPr marL="457200" marR="0" lvl="0" indent="-419100" algn="l" rtl="0">
              <a:lnSpc>
                <a:spcPct val="100000"/>
              </a:lnSpc>
              <a:spcBef>
                <a:spcPts val="0"/>
              </a:spcBef>
              <a:spcAft>
                <a:spcPts val="0"/>
              </a:spcAft>
              <a:buSzPts val="3000"/>
              <a:buAutoNum type="arabicPeriod"/>
            </a:pPr>
            <a:r>
              <a:rPr lang="en-US" sz="3000"/>
              <a:t>32ビットのIPアドレスに構成された2つの部分はなんですか。</a:t>
            </a:r>
            <a:endParaRPr sz="3000"/>
          </a:p>
          <a:p>
            <a:pPr marL="457200" marR="0" lvl="0" indent="0" algn="l" rtl="0">
              <a:lnSpc>
                <a:spcPct val="100000"/>
              </a:lnSpc>
              <a:spcBef>
                <a:spcPts val="0"/>
              </a:spcBef>
              <a:spcAft>
                <a:spcPts val="0"/>
              </a:spcAft>
              <a:buNone/>
            </a:pPr>
            <a:endParaRPr sz="3000"/>
          </a:p>
          <a:p>
            <a:pPr marL="457200" lvl="0" indent="-419100" algn="l" rtl="0">
              <a:lnSpc>
                <a:spcPct val="100000"/>
              </a:lnSpc>
              <a:spcBef>
                <a:spcPts val="0"/>
              </a:spcBef>
              <a:spcAft>
                <a:spcPts val="0"/>
              </a:spcAft>
              <a:buSzPts val="3000"/>
              <a:buAutoNum type="arabicPeriod"/>
            </a:pPr>
            <a:r>
              <a:rPr lang="en-US" sz="3000"/>
              <a:t>IPアドレスをTCP/IPネットワーク上の「住所氏名」に例えるなら、その2つの部分は何を表しますか？</a:t>
            </a:r>
            <a:endParaRPr sz="3000">
              <a:solidFill>
                <a:schemeClr val="dk1"/>
              </a:solidFill>
            </a:endParaRPr>
          </a:p>
          <a:p>
            <a:pPr marL="0" lvl="0" indent="0" algn="l" rtl="0">
              <a:lnSpc>
                <a:spcPct val="100000"/>
              </a:lnSpc>
              <a:spcBef>
                <a:spcPts val="0"/>
              </a:spcBef>
              <a:spcAft>
                <a:spcPts val="0"/>
              </a:spcAft>
              <a:buNone/>
            </a:pPr>
            <a:endParaRPr sz="3000">
              <a:solidFill>
                <a:schemeClr val="dk1"/>
              </a:solidFill>
            </a:endParaRPr>
          </a:p>
          <a:p>
            <a:pPr marL="457200" lvl="0" indent="-419100" algn="l" rtl="0">
              <a:lnSpc>
                <a:spcPct val="100000"/>
              </a:lnSpc>
              <a:spcBef>
                <a:spcPts val="0"/>
              </a:spcBef>
              <a:spcAft>
                <a:spcPts val="0"/>
              </a:spcAft>
              <a:buClr>
                <a:schemeClr val="dk1"/>
              </a:buClr>
              <a:buSzPts val="3000"/>
              <a:buAutoNum type="arabicPeriod"/>
            </a:pPr>
            <a:r>
              <a:rPr lang="en-US" sz="3000">
                <a:solidFill>
                  <a:schemeClr val="dk1"/>
                </a:solidFill>
              </a:rPr>
              <a:t>クラスAのIPアドレスはどのように構成されていますか。</a:t>
            </a:r>
            <a:endParaRPr sz="3000">
              <a:solidFill>
                <a:schemeClr val="dk1"/>
              </a:solidFill>
            </a:endParaRPr>
          </a:p>
          <a:p>
            <a:pPr marL="457200" lvl="0" indent="0" algn="l" rtl="0">
              <a:lnSpc>
                <a:spcPct val="100000"/>
              </a:lnSpc>
              <a:spcBef>
                <a:spcPts val="0"/>
              </a:spcBef>
              <a:spcAft>
                <a:spcPts val="0"/>
              </a:spcAft>
              <a:buNone/>
            </a:pPr>
            <a:endParaRPr sz="3000">
              <a:solidFill>
                <a:schemeClr val="dk1"/>
              </a:solidFill>
            </a:endParaRPr>
          </a:p>
          <a:p>
            <a:pPr marL="457200" lvl="0" indent="-419100" algn="l" rtl="0">
              <a:lnSpc>
                <a:spcPct val="100000"/>
              </a:lnSpc>
              <a:spcBef>
                <a:spcPts val="0"/>
              </a:spcBef>
              <a:spcAft>
                <a:spcPts val="0"/>
              </a:spcAft>
              <a:buClr>
                <a:schemeClr val="dk1"/>
              </a:buClr>
              <a:buSzPts val="3000"/>
              <a:buAutoNum type="arabicPeriod"/>
            </a:pPr>
            <a:r>
              <a:rPr lang="en-US" sz="3000">
                <a:solidFill>
                  <a:schemeClr val="dk1"/>
                </a:solidFill>
              </a:rPr>
              <a:t>クラスBのIPアドレスはどのように構成されていますか。</a:t>
            </a:r>
            <a:endParaRPr sz="3000">
              <a:solidFill>
                <a:schemeClr val="dk1"/>
              </a:solidFill>
            </a:endParaRPr>
          </a:p>
          <a:p>
            <a:pPr marL="457200" lvl="0" indent="0" algn="l" rtl="0">
              <a:lnSpc>
                <a:spcPct val="100000"/>
              </a:lnSpc>
              <a:spcBef>
                <a:spcPts val="0"/>
              </a:spcBef>
              <a:spcAft>
                <a:spcPts val="0"/>
              </a:spcAft>
              <a:buNone/>
            </a:pPr>
            <a:endParaRPr sz="3000">
              <a:solidFill>
                <a:schemeClr val="dk1"/>
              </a:solidFill>
            </a:endParaRPr>
          </a:p>
          <a:p>
            <a:pPr marL="457200" lvl="0" indent="-419100" algn="l" rtl="0">
              <a:lnSpc>
                <a:spcPct val="100000"/>
              </a:lnSpc>
              <a:spcBef>
                <a:spcPts val="0"/>
              </a:spcBef>
              <a:spcAft>
                <a:spcPts val="0"/>
              </a:spcAft>
              <a:buClr>
                <a:schemeClr val="dk1"/>
              </a:buClr>
              <a:buSzPts val="3000"/>
              <a:buAutoNum type="arabicPeriod"/>
            </a:pPr>
            <a:r>
              <a:rPr lang="en-US" sz="3000">
                <a:solidFill>
                  <a:schemeClr val="dk1"/>
                </a:solidFill>
              </a:rPr>
              <a:t>クラスCのIPアドレスはどのように構成されていますか。</a:t>
            </a:r>
            <a:endParaRPr sz="3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カタカナ語と</a:t>
            </a:r>
            <a:endParaRPr/>
          </a:p>
          <a:p>
            <a:pPr marL="0" lvl="0" indent="0" algn="ctr" rtl="0">
              <a:lnSpc>
                <a:spcPct val="100000"/>
              </a:lnSpc>
              <a:spcBef>
                <a:spcPts val="0"/>
              </a:spcBef>
              <a:spcAft>
                <a:spcPts val="0"/>
              </a:spcAft>
              <a:buClr>
                <a:srgbClr val="C63024"/>
              </a:buClr>
              <a:buSzPts val="6400"/>
              <a:buFont typeface="Arial"/>
              <a:buNone/>
            </a:pPr>
            <a:r>
              <a:rPr lang="en-US"/>
              <a:t>アルファベット語</a:t>
            </a:r>
            <a:endParaRPr/>
          </a:p>
        </p:txBody>
      </p:sp>
      <p:sp>
        <p:nvSpPr>
          <p:cNvPr id="319" name="Google Shape;319;p5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1022</Words>
  <Application>Microsoft Office PowerPoint</Application>
  <PresentationFormat>Tùy chỉnh</PresentationFormat>
  <Paragraphs>495</Paragraphs>
  <Slides>53</Slides>
  <Notes>53</Notes>
  <HiddenSlides>0</HiddenSlides>
  <MMClips>0</MMClips>
  <ScaleCrop>false</ScaleCrop>
  <HeadingPairs>
    <vt:vector size="6" baseType="variant">
      <vt:variant>
        <vt:lpstr>Phông được Dùng</vt:lpstr>
      </vt:variant>
      <vt:variant>
        <vt:i4>6</vt:i4>
      </vt:variant>
      <vt:variant>
        <vt:lpstr>Chủ đề</vt:lpstr>
      </vt:variant>
      <vt:variant>
        <vt:i4>3</vt:i4>
      </vt:variant>
      <vt:variant>
        <vt:lpstr>Tiêu đề Bản chiếu</vt:lpstr>
      </vt:variant>
      <vt:variant>
        <vt:i4>53</vt:i4>
      </vt:variant>
    </vt:vector>
  </HeadingPairs>
  <TitlesOfParts>
    <vt:vector size="62" baseType="lpstr">
      <vt:lpstr>Avenir</vt:lpstr>
      <vt:lpstr>Nunito</vt:lpstr>
      <vt:lpstr>Palatino</vt:lpstr>
      <vt:lpstr>Arial</vt:lpstr>
      <vt:lpstr>M PLUS 1p</vt:lpstr>
      <vt:lpstr>Helvetica Neue</vt:lpstr>
      <vt:lpstr>White</vt:lpstr>
      <vt:lpstr>White</vt:lpstr>
      <vt:lpstr>White</vt:lpstr>
      <vt:lpstr>IT日本語1</vt:lpstr>
      <vt:lpstr>確認テスト</vt:lpstr>
      <vt:lpstr>ノート作成</vt:lpstr>
      <vt:lpstr>ノート作成</vt:lpstr>
      <vt:lpstr>目的と目標</vt:lpstr>
      <vt:lpstr>目次</vt:lpstr>
      <vt:lpstr>前回の復習</vt:lpstr>
      <vt:lpstr>前回の復習</vt:lpstr>
      <vt:lpstr>カタカナ語と アルファベット語</vt:lpstr>
      <vt:lpstr>カタカナ語</vt:lpstr>
      <vt:lpstr>カタカナ語</vt:lpstr>
      <vt:lpstr>カタカナ語</vt:lpstr>
      <vt:lpstr>サブネットマスクによる分割</vt:lpstr>
      <vt:lpstr>サブネットマスクによる分割</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サブネットマスクによる分割</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Phân chia dựa vào subnetmask </vt:lpstr>
      <vt:lpstr>サブネットマスクによる分割</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ネットワークアドレス と ブロードキャストアドレス</vt:lpstr>
      <vt:lpstr>ネットワークアドレスと ブロードキャストアドレス</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 練習問題</vt:lpstr>
      <vt:lpstr>問題1</vt:lpstr>
      <vt:lpstr>問題2</vt:lpstr>
      <vt:lpstr>中間発表について</vt:lpstr>
      <vt:lpstr>中間発表</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2022-02-13T04:20:50Z</dcterms:modified>
</cp:coreProperties>
</file>